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3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obby Jones Soft" charset="1" panose="00000000000000000000"/>
      <p:regular r:id="rId14"/>
    </p:embeddedFont>
    <p:embeddedFont>
      <p:font typeface="Gotham" charset="1" panose="00000000000000000000"/>
      <p:regular r:id="rId15"/>
    </p:embeddedFont>
    <p:embeddedFont>
      <p:font typeface="Gotham Bold" charset="1" panose="00000000000000000000"/>
      <p:regular r:id="rId16"/>
    </p:embeddedFont>
    <p:embeddedFont>
      <p:font typeface="Gotham Italics" charset="1" panose="00000000000000000000"/>
      <p:regular r:id="rId17"/>
    </p:embeddedFont>
    <p:embeddedFont>
      <p:font typeface="Gotham Bold Italics" charset="1" panose="02000000000000000000"/>
      <p:regular r:id="rId18"/>
    </p:embeddedFont>
    <p:embeddedFont>
      <p:font typeface="Gotham Light" charset="1" panose="00000000000000000000"/>
      <p:regular r:id="rId19"/>
    </p:embeddedFont>
    <p:embeddedFont>
      <p:font typeface="Gotham Light Italics" charset="1" panose="00000000000000000000"/>
      <p:regular r:id="rId20"/>
    </p:embeddedFont>
    <p:embeddedFont>
      <p:font typeface="Gotham Heavy" charset="1" panose="02000900000000000000"/>
      <p:regular r:id="rId21"/>
    </p:embeddedFont>
    <p:embeddedFont>
      <p:font typeface="Gotham Heavy Italics" charset="1" panose="020009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Aileron" charset="1" panose="00000500000000000000"/>
      <p:regular r:id="rId29"/>
    </p:embeddedFont>
    <p:embeddedFont>
      <p:font typeface="Aileron Bold" charset="1" panose="00000800000000000000"/>
      <p:regular r:id="rId30"/>
    </p:embeddedFont>
    <p:embeddedFont>
      <p:font typeface="Aileron Italics" charset="1" panose="00000500000000000000"/>
      <p:regular r:id="rId31"/>
    </p:embeddedFont>
    <p:embeddedFont>
      <p:font typeface="Aileron Bold Italics" charset="1" panose="00000800000000000000"/>
      <p:regular r:id="rId32"/>
    </p:embeddedFont>
    <p:embeddedFont>
      <p:font typeface="Aileron Thin" charset="1" panose="00000300000000000000"/>
      <p:regular r:id="rId33"/>
    </p:embeddedFont>
    <p:embeddedFont>
      <p:font typeface="Aileron Thin Italics" charset="1" panose="00000300000000000000"/>
      <p:regular r:id="rId34"/>
    </p:embeddedFont>
    <p:embeddedFont>
      <p:font typeface="Aileron Light" charset="1" panose="00000400000000000000"/>
      <p:regular r:id="rId35"/>
    </p:embeddedFont>
    <p:embeddedFont>
      <p:font typeface="Aileron Light Italics" charset="1" panose="00000400000000000000"/>
      <p:regular r:id="rId36"/>
    </p:embeddedFont>
    <p:embeddedFont>
      <p:font typeface="Aileron Ultra-Bold" charset="1" panose="00000A00000000000000"/>
      <p:regular r:id="rId37"/>
    </p:embeddedFont>
    <p:embeddedFont>
      <p:font typeface="Aileron Ultra-Bold Italics" charset="1" panose="00000A00000000000000"/>
      <p:regular r:id="rId38"/>
    </p:embeddedFont>
    <p:embeddedFont>
      <p:font typeface="Aileron Heavy" charset="1" panose="00000A00000000000000"/>
      <p:regular r:id="rId39"/>
    </p:embeddedFont>
    <p:embeddedFont>
      <p:font typeface="Aileron Heavy Italics" charset="1" panose="00000A00000000000000"/>
      <p:regular r:id="rId40"/>
    </p:embeddedFont>
    <p:embeddedFont>
      <p:font typeface="Now" charset="1" panose="00000500000000000000"/>
      <p:regular r:id="rId41"/>
    </p:embeddedFont>
    <p:embeddedFont>
      <p:font typeface="Now Bold" charset="1" panose="00000800000000000000"/>
      <p:regular r:id="rId42"/>
    </p:embeddedFont>
    <p:embeddedFont>
      <p:font typeface="Now Thin" charset="1" panose="00000300000000000000"/>
      <p:regular r:id="rId43"/>
    </p:embeddedFont>
    <p:embeddedFont>
      <p:font typeface="Now Light" charset="1" panose="00000400000000000000"/>
      <p:regular r:id="rId44"/>
    </p:embeddedFont>
    <p:embeddedFont>
      <p:font typeface="Now Medium" charset="1" panose="00000600000000000000"/>
      <p:regular r:id="rId45"/>
    </p:embeddedFont>
    <p:embeddedFont>
      <p:font typeface="Now Heavy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slides/slide11.xml" Type="http://schemas.openxmlformats.org/officeDocument/2006/relationships/slide"/><Relationship Id="rId58" Target="slides/slide12.xml" Type="http://schemas.openxmlformats.org/officeDocument/2006/relationships/slide"/><Relationship Id="rId59" Target="slides/slide13.xml" Type="http://schemas.openxmlformats.org/officeDocument/2006/relationships/slide"/><Relationship Id="rId6" Target="fonts/font6.fntdata" Type="http://schemas.openxmlformats.org/officeDocument/2006/relationships/font"/><Relationship Id="rId60" Target="slides/slide14.xml" Type="http://schemas.openxmlformats.org/officeDocument/2006/relationships/slide"/><Relationship Id="rId61" Target="slides/slide15.xml" Type="http://schemas.openxmlformats.org/officeDocument/2006/relationships/slide"/><Relationship Id="rId62" Target="slides/slide16.xml" Type="http://schemas.openxmlformats.org/officeDocument/2006/relationships/slide"/><Relationship Id="rId63" Target="slides/slide17.xml" Type="http://schemas.openxmlformats.org/officeDocument/2006/relationships/slide"/><Relationship Id="rId64" Target="slides/slide18.xml" Type="http://schemas.openxmlformats.org/officeDocument/2006/relationships/slide"/><Relationship Id="rId65" Target="slides/slide19.xml" Type="http://schemas.openxmlformats.org/officeDocument/2006/relationships/slide"/><Relationship Id="rId66" Target="slides/slide20.xml" Type="http://schemas.openxmlformats.org/officeDocument/2006/relationships/slide"/><Relationship Id="rId67" Target="slides/slide21.xml" Type="http://schemas.openxmlformats.org/officeDocument/2006/relationships/slide"/><Relationship Id="rId68" Target="slides/slide22.xml" Type="http://schemas.openxmlformats.org/officeDocument/2006/relationships/slide"/><Relationship Id="rId69" Target="slides/slide23.xml" Type="http://schemas.openxmlformats.org/officeDocument/2006/relationships/slide"/><Relationship Id="rId7" Target="fonts/font7.fntdata" Type="http://schemas.openxmlformats.org/officeDocument/2006/relationships/font"/><Relationship Id="rId70" Target="slides/slide24.xml" Type="http://schemas.openxmlformats.org/officeDocument/2006/relationships/slide"/><Relationship Id="rId71" Target="slides/slide25.xml" Type="http://schemas.openxmlformats.org/officeDocument/2006/relationships/slide"/><Relationship Id="rId72" Target="slides/slide26.xml" Type="http://schemas.openxmlformats.org/officeDocument/2006/relationships/slide"/><Relationship Id="rId73" Target="slides/slide27.xml" Type="http://schemas.openxmlformats.org/officeDocument/2006/relationships/slide"/><Relationship Id="rId74" Target="slides/slide28.xml" Type="http://schemas.openxmlformats.org/officeDocument/2006/relationships/slide"/><Relationship Id="rId75" Target="slides/slide29.xml" Type="http://schemas.openxmlformats.org/officeDocument/2006/relationships/slide"/><Relationship Id="rId76" Target="slides/slide30.xml" Type="http://schemas.openxmlformats.org/officeDocument/2006/relationships/slide"/><Relationship Id="rId77" Target="slides/slide31.xml" Type="http://schemas.openxmlformats.org/officeDocument/2006/relationships/slide"/><Relationship Id="rId78" Target="slides/slide32.xml" Type="http://schemas.openxmlformats.org/officeDocument/2006/relationships/slide"/><Relationship Id="rId79" Target="slides/slide33.xml" Type="http://schemas.openxmlformats.org/officeDocument/2006/relationships/slide"/><Relationship Id="rId8" Target="fonts/font8.fntdata" Type="http://schemas.openxmlformats.org/officeDocument/2006/relationships/font"/><Relationship Id="rId80" Target="slides/slide34.xml" Type="http://schemas.openxmlformats.org/officeDocument/2006/relationships/slide"/><Relationship Id="rId81" Target="slides/slide35.xml" Type="http://schemas.openxmlformats.org/officeDocument/2006/relationships/slide"/><Relationship Id="rId82" Target="slides/slide36.xml" Type="http://schemas.openxmlformats.org/officeDocument/2006/relationships/slide"/><Relationship Id="rId83" Target="slides/slide37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6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9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2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5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7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0.png" Type="http://schemas.openxmlformats.org/officeDocument/2006/relationships/image"/><Relationship Id="rId4" Target="../media/image47.jpe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3.png" Type="http://schemas.openxmlformats.org/officeDocument/2006/relationships/image"/><Relationship Id="rId4" Target="../media/image51.png" Type="http://schemas.openxmlformats.org/officeDocument/2006/relationships/image"/><Relationship Id="rId5" Target="../media/image54.gif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7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1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47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7.png" Type="http://schemas.openxmlformats.org/officeDocument/2006/relationships/image"/><Relationship Id="rId4" Target="../media/image25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56854" y="0"/>
            <a:ext cx="11131146" cy="10287000"/>
            <a:chOff x="0" y="0"/>
            <a:chExt cx="14841528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791" r="0" b="3791"/>
            <a:stretch>
              <a:fillRect/>
            </a:stretch>
          </p:blipFill>
          <p:spPr>
            <a:xfrm flipH="false" flipV="false">
              <a:off x="0" y="0"/>
              <a:ext cx="14841528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4161991" cy="910440"/>
            <a:chOff x="0" y="0"/>
            <a:chExt cx="1096162" cy="2397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6162" cy="239787"/>
            </a:xfrm>
            <a:custGeom>
              <a:avLst/>
              <a:gdLst/>
              <a:ahLst/>
              <a:cxnLst/>
              <a:rect r="r" b="b" t="t" l="l"/>
              <a:pathLst>
                <a:path h="239787" w="1096162">
                  <a:moveTo>
                    <a:pt x="119893" y="0"/>
                  </a:moveTo>
                  <a:lnTo>
                    <a:pt x="976269" y="0"/>
                  </a:lnTo>
                  <a:cubicBezTo>
                    <a:pt x="1008067" y="0"/>
                    <a:pt x="1038562" y="12632"/>
                    <a:pt x="1061046" y="35116"/>
                  </a:cubicBezTo>
                  <a:cubicBezTo>
                    <a:pt x="1083531" y="57600"/>
                    <a:pt x="1096162" y="88096"/>
                    <a:pt x="1096162" y="119893"/>
                  </a:cubicBezTo>
                  <a:lnTo>
                    <a:pt x="1096162" y="119893"/>
                  </a:lnTo>
                  <a:cubicBezTo>
                    <a:pt x="1096162" y="186109"/>
                    <a:pt x="1042484" y="239787"/>
                    <a:pt x="976269" y="239787"/>
                  </a:cubicBezTo>
                  <a:lnTo>
                    <a:pt x="119893" y="239787"/>
                  </a:lnTo>
                  <a:cubicBezTo>
                    <a:pt x="88096" y="239787"/>
                    <a:pt x="57600" y="227155"/>
                    <a:pt x="35116" y="204671"/>
                  </a:cubicBezTo>
                  <a:cubicBezTo>
                    <a:pt x="12632" y="182186"/>
                    <a:pt x="0" y="151691"/>
                    <a:pt x="0" y="119893"/>
                  </a:cubicBezTo>
                  <a:lnTo>
                    <a:pt x="0" y="119893"/>
                  </a:lnTo>
                  <a:cubicBezTo>
                    <a:pt x="0" y="88096"/>
                    <a:pt x="12632" y="57600"/>
                    <a:pt x="35116" y="35116"/>
                  </a:cubicBezTo>
                  <a:cubicBezTo>
                    <a:pt x="57600" y="12632"/>
                    <a:pt x="88096" y="0"/>
                    <a:pt x="119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1F0EE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96162" cy="296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Now Light"/>
                </a:rPr>
                <a:t>Resume Challenge 9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634667"/>
            <a:ext cx="8695729" cy="336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>
                <a:solidFill>
                  <a:srgbClr val="FF914D"/>
                </a:solidFill>
                <a:latin typeface="Lora"/>
              </a:rPr>
              <a:t>FMGC</a:t>
            </a:r>
          </a:p>
          <a:p>
            <a:pPr>
              <a:lnSpc>
                <a:spcPts val="8640"/>
              </a:lnSpc>
            </a:pPr>
            <a:r>
              <a:rPr lang="en-US" sz="9000">
                <a:solidFill>
                  <a:srgbClr val="FF914D"/>
                </a:solidFill>
                <a:latin typeface="Lora"/>
              </a:rPr>
              <a:t>SALE’S</a:t>
            </a:r>
          </a:p>
          <a:p>
            <a:pPr>
              <a:lnSpc>
                <a:spcPts val="8640"/>
              </a:lnSpc>
            </a:pPr>
            <a:r>
              <a:rPr lang="en-US" sz="9000">
                <a:solidFill>
                  <a:srgbClr val="FF914D"/>
                </a:solidFill>
                <a:latin typeface="Lora"/>
              </a:rPr>
              <a:t>PROMOTION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43654" y="8584700"/>
            <a:ext cx="560239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Now Light"/>
              </a:rPr>
              <a:t>-by Pushkar Khare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8526" y="933450"/>
            <a:ext cx="11270948" cy="104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Gotham"/>
              </a:rPr>
              <a:t>3) </a:t>
            </a:r>
            <a:r>
              <a:rPr lang="en-US" sz="2799" strike="noStrike" u="none">
                <a:solidFill>
                  <a:srgbClr val="FFFFFF"/>
                </a:solidFill>
                <a:latin typeface="Gotham"/>
              </a:rPr>
              <a:t>Generate a report detailing each campaign and its respective revenue before and after promotion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04825" y="4117536"/>
            <a:ext cx="8863364" cy="3761344"/>
          </a:xfrm>
          <a:custGeom>
            <a:avLst/>
            <a:gdLst/>
            <a:ahLst/>
            <a:cxnLst/>
            <a:rect r="r" b="b" t="t" l="l"/>
            <a:pathLst>
              <a:path h="3761344" w="8863364">
                <a:moveTo>
                  <a:pt x="0" y="0"/>
                </a:moveTo>
                <a:lnTo>
                  <a:pt x="8863364" y="0"/>
                </a:lnTo>
                <a:lnTo>
                  <a:pt x="8863364" y="3761343"/>
                </a:lnTo>
                <a:lnTo>
                  <a:pt x="0" y="3761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2453" y="5143500"/>
            <a:ext cx="7597823" cy="1165109"/>
          </a:xfrm>
          <a:custGeom>
            <a:avLst/>
            <a:gdLst/>
            <a:ahLst/>
            <a:cxnLst/>
            <a:rect r="r" b="b" t="t" l="l"/>
            <a:pathLst>
              <a:path h="1165109" w="7597823">
                <a:moveTo>
                  <a:pt x="0" y="0"/>
                </a:moveTo>
                <a:lnTo>
                  <a:pt x="7597823" y="0"/>
                </a:lnTo>
                <a:lnTo>
                  <a:pt x="7597823" y="1165109"/>
                </a:lnTo>
                <a:lnTo>
                  <a:pt x="0" y="1165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21482">
            <a:off x="9948517" y="3807371"/>
            <a:ext cx="1720921" cy="615229"/>
          </a:xfrm>
          <a:custGeom>
            <a:avLst/>
            <a:gdLst/>
            <a:ahLst/>
            <a:cxnLst/>
            <a:rect r="r" b="b" t="t" l="l"/>
            <a:pathLst>
              <a:path h="615229" w="1720921">
                <a:moveTo>
                  <a:pt x="0" y="0"/>
                </a:moveTo>
                <a:lnTo>
                  <a:pt x="1720921" y="0"/>
                </a:lnTo>
                <a:lnTo>
                  <a:pt x="1720921" y="615229"/>
                </a:lnTo>
                <a:lnTo>
                  <a:pt x="0" y="615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0151" y="433121"/>
            <a:ext cx="7767698" cy="1191159"/>
          </a:xfrm>
          <a:custGeom>
            <a:avLst/>
            <a:gdLst/>
            <a:ahLst/>
            <a:cxnLst/>
            <a:rect r="r" b="b" t="t" l="l"/>
            <a:pathLst>
              <a:path h="1191159" w="7767698">
                <a:moveTo>
                  <a:pt x="0" y="0"/>
                </a:moveTo>
                <a:lnTo>
                  <a:pt x="7767698" y="0"/>
                </a:lnTo>
                <a:lnTo>
                  <a:pt x="7767698" y="1191158"/>
                </a:lnTo>
                <a:lnTo>
                  <a:pt x="0" y="119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9304" y="2178179"/>
            <a:ext cx="6067555" cy="4756124"/>
          </a:xfrm>
          <a:custGeom>
            <a:avLst/>
            <a:gdLst/>
            <a:ahLst/>
            <a:cxnLst/>
            <a:rect r="r" b="b" t="t" l="l"/>
            <a:pathLst>
              <a:path h="4756124" w="6067555">
                <a:moveTo>
                  <a:pt x="0" y="0"/>
                </a:moveTo>
                <a:lnTo>
                  <a:pt x="6067555" y="0"/>
                </a:lnTo>
                <a:lnTo>
                  <a:pt x="6067555" y="4756124"/>
                </a:lnTo>
                <a:lnTo>
                  <a:pt x="0" y="4756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192062" y="2178179"/>
            <a:ext cx="5495965" cy="4756124"/>
          </a:xfrm>
          <a:custGeom>
            <a:avLst/>
            <a:gdLst/>
            <a:ahLst/>
            <a:cxnLst/>
            <a:rect r="r" b="b" t="t" l="l"/>
            <a:pathLst>
              <a:path h="4756124" w="5495965">
                <a:moveTo>
                  <a:pt x="0" y="0"/>
                </a:moveTo>
                <a:lnTo>
                  <a:pt x="5495965" y="0"/>
                </a:lnTo>
                <a:lnTo>
                  <a:pt x="5495965" y="4756124"/>
                </a:lnTo>
                <a:lnTo>
                  <a:pt x="0" y="475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4582" y="8433206"/>
            <a:ext cx="17891015" cy="97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951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Gotham"/>
              </a:rPr>
              <a:t>Diwali and Sankranti both saw a rise in revenue after promotion, with increases of 171 M and 124M</a:t>
            </a:r>
          </a:p>
          <a:p>
            <a:pPr algn="l" marL="561339" indent="-280669" lvl="1">
              <a:lnSpc>
                <a:spcPts val="3951"/>
              </a:lnSpc>
              <a:spcBef>
                <a:spcPct val="0"/>
              </a:spcBef>
              <a:buFont typeface="Arial"/>
              <a:buChar char="•"/>
            </a:pPr>
            <a:r>
              <a:rPr lang="en-US" sz="2599" strike="noStrike" u="none">
                <a:solidFill>
                  <a:srgbClr val="FFFFFF"/>
                </a:solidFill>
                <a:latin typeface="Gotham"/>
              </a:rPr>
              <a:t>Diwali generated more revenue than Sankranti with a contribution of 58.2% of the total revenue.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21482">
            <a:off x="10313572" y="3242778"/>
            <a:ext cx="1720921" cy="615229"/>
          </a:xfrm>
          <a:custGeom>
            <a:avLst/>
            <a:gdLst/>
            <a:ahLst/>
            <a:cxnLst/>
            <a:rect r="r" b="b" t="t" l="l"/>
            <a:pathLst>
              <a:path h="615229" w="1720921">
                <a:moveTo>
                  <a:pt x="0" y="0"/>
                </a:moveTo>
                <a:lnTo>
                  <a:pt x="1720921" y="0"/>
                </a:lnTo>
                <a:lnTo>
                  <a:pt x="1720921" y="615229"/>
                </a:lnTo>
                <a:lnTo>
                  <a:pt x="0" y="615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3149" y="4549073"/>
            <a:ext cx="5105632" cy="2825636"/>
          </a:xfrm>
          <a:custGeom>
            <a:avLst/>
            <a:gdLst/>
            <a:ahLst/>
            <a:cxnLst/>
            <a:rect r="r" b="b" t="t" l="l"/>
            <a:pathLst>
              <a:path h="2825636" w="5105632">
                <a:moveTo>
                  <a:pt x="0" y="0"/>
                </a:moveTo>
                <a:lnTo>
                  <a:pt x="5105632" y="0"/>
                </a:lnTo>
                <a:lnTo>
                  <a:pt x="5105632" y="2825636"/>
                </a:lnTo>
                <a:lnTo>
                  <a:pt x="0" y="2825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6240" y="2603525"/>
            <a:ext cx="8412152" cy="6654775"/>
          </a:xfrm>
          <a:custGeom>
            <a:avLst/>
            <a:gdLst/>
            <a:ahLst/>
            <a:cxnLst/>
            <a:rect r="r" b="b" t="t" l="l"/>
            <a:pathLst>
              <a:path h="6654775" w="8412152">
                <a:moveTo>
                  <a:pt x="0" y="0"/>
                </a:moveTo>
                <a:lnTo>
                  <a:pt x="8412152" y="0"/>
                </a:lnTo>
                <a:lnTo>
                  <a:pt x="8412152" y="6654775"/>
                </a:lnTo>
                <a:lnTo>
                  <a:pt x="0" y="665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7025" y="438426"/>
            <a:ext cx="15171756" cy="104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Gotham"/>
              </a:rPr>
              <a:t>4) </a:t>
            </a:r>
            <a:r>
              <a:rPr lang="en-US" sz="2799" strike="noStrike" u="none">
                <a:solidFill>
                  <a:srgbClr val="FFFFFF"/>
                </a:solidFill>
                <a:latin typeface="Gotham"/>
              </a:rPr>
              <a:t>Produce a report that calculates the Incremental Sold Quantity (ISU%)</a:t>
            </a:r>
          </a:p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Gotham"/>
              </a:rPr>
              <a:t>for each category during the Diwali campaign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4623" y="590366"/>
            <a:ext cx="7813696" cy="5048850"/>
          </a:xfrm>
          <a:custGeom>
            <a:avLst/>
            <a:gdLst/>
            <a:ahLst/>
            <a:cxnLst/>
            <a:rect r="r" b="b" t="t" l="l"/>
            <a:pathLst>
              <a:path h="5048850" w="7813696">
                <a:moveTo>
                  <a:pt x="0" y="0"/>
                </a:moveTo>
                <a:lnTo>
                  <a:pt x="7813696" y="0"/>
                </a:lnTo>
                <a:lnTo>
                  <a:pt x="7813696" y="5048849"/>
                </a:lnTo>
                <a:lnTo>
                  <a:pt x="0" y="504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609315"/>
            <a:ext cx="10891691" cy="189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otham"/>
              </a:rPr>
              <a:t>Home Appliances achieved the highest ISU% at 588.45%, indicating significant sales increases during Diwali promotions.</a:t>
            </a:r>
          </a:p>
          <a:p>
            <a:pPr algn="l" marL="431802" indent="-215901" lvl="1">
              <a:lnSpc>
                <a:spcPts val="30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otham"/>
              </a:rPr>
              <a:t>Categories such as Personal Care and Grocery &amp; Staples show lower ISU%, highlighting opportunities for optimizing promotional strategies to improve sales outcomes.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53045" y="1523395"/>
            <a:ext cx="9890803" cy="25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888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trike="noStrike" u="none">
                <a:solidFill>
                  <a:srgbClr val="FFFFFF"/>
                </a:solidFill>
                <a:latin typeface="Gotham"/>
              </a:rPr>
              <a:t>Incremental Sold Quantity (ISU%) Measures the percentage increase in product sales attributed to a specific campaign or promotion compared to pre-promotion levels.</a:t>
            </a:r>
          </a:p>
          <a:p>
            <a:pPr algn="l" marL="410213" indent="-205106" lvl="1">
              <a:lnSpc>
                <a:spcPts val="2888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trike="noStrike" u="none">
                <a:solidFill>
                  <a:srgbClr val="FFFFFF"/>
                </a:solidFill>
                <a:latin typeface="Gotham"/>
              </a:rPr>
              <a:t>Formula  :</a:t>
            </a:r>
          </a:p>
          <a:p>
            <a:pPr algn="l" marL="820425" indent="-273475" lvl="2">
              <a:lnSpc>
                <a:spcPts val="2888"/>
              </a:lnSpc>
              <a:spcBef>
                <a:spcPct val="0"/>
              </a:spcBef>
              <a:buFont typeface="Arial"/>
              <a:buChar char="⚬"/>
            </a:pPr>
            <a:r>
              <a:rPr lang="en-US" sz="1900" strike="noStrike" u="none">
                <a:solidFill>
                  <a:srgbClr val="FFFFFF"/>
                </a:solidFill>
                <a:latin typeface="Gotham"/>
              </a:rPr>
              <a:t> ISU% =   (Incremental Sold Units / Quantity Sold Before Promotion) * 100.</a:t>
            </a:r>
          </a:p>
          <a:p>
            <a:pPr algn="l" marL="410213" indent="-205106" lvl="1">
              <a:lnSpc>
                <a:spcPts val="2888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trike="noStrike" u="none">
                <a:solidFill>
                  <a:srgbClr val="FFFFFF"/>
                </a:solidFill>
                <a:latin typeface="Gotham"/>
              </a:rPr>
              <a:t>Higher ISU% indicates more effective promotions in driving additional sales.</a:t>
            </a:r>
          </a:p>
          <a:p>
            <a:pPr algn="l">
              <a:lnSpc>
                <a:spcPts val="2888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399419" y="4778739"/>
            <a:ext cx="4478268" cy="2478431"/>
          </a:xfrm>
          <a:custGeom>
            <a:avLst/>
            <a:gdLst/>
            <a:ahLst/>
            <a:cxnLst/>
            <a:rect r="r" b="b" t="t" l="l"/>
            <a:pathLst>
              <a:path h="2478431" w="4478268">
                <a:moveTo>
                  <a:pt x="0" y="0"/>
                </a:moveTo>
                <a:lnTo>
                  <a:pt x="4478268" y="0"/>
                </a:lnTo>
                <a:lnTo>
                  <a:pt x="4478268" y="2478431"/>
                </a:lnTo>
                <a:lnTo>
                  <a:pt x="0" y="247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21482">
            <a:off x="10322467" y="3226743"/>
            <a:ext cx="1614593" cy="577217"/>
          </a:xfrm>
          <a:custGeom>
            <a:avLst/>
            <a:gdLst/>
            <a:ahLst/>
            <a:cxnLst/>
            <a:rect r="r" b="b" t="t" l="l"/>
            <a:pathLst>
              <a:path h="577217" w="1614593">
                <a:moveTo>
                  <a:pt x="0" y="0"/>
                </a:moveTo>
                <a:lnTo>
                  <a:pt x="1614592" y="0"/>
                </a:lnTo>
                <a:lnTo>
                  <a:pt x="1614592" y="577217"/>
                </a:lnTo>
                <a:lnTo>
                  <a:pt x="0" y="57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9865" y="2983250"/>
            <a:ext cx="9137373" cy="5729821"/>
          </a:xfrm>
          <a:custGeom>
            <a:avLst/>
            <a:gdLst/>
            <a:ahLst/>
            <a:cxnLst/>
            <a:rect r="r" b="b" t="t" l="l"/>
            <a:pathLst>
              <a:path h="5729821" w="9137373">
                <a:moveTo>
                  <a:pt x="0" y="0"/>
                </a:moveTo>
                <a:lnTo>
                  <a:pt x="9137373" y="0"/>
                </a:lnTo>
                <a:lnTo>
                  <a:pt x="9137373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05260" y="4599000"/>
            <a:ext cx="7344065" cy="2021161"/>
          </a:xfrm>
          <a:custGeom>
            <a:avLst/>
            <a:gdLst/>
            <a:ahLst/>
            <a:cxnLst/>
            <a:rect r="r" b="b" t="t" l="l"/>
            <a:pathLst>
              <a:path h="2021161" w="7344065">
                <a:moveTo>
                  <a:pt x="0" y="0"/>
                </a:moveTo>
                <a:lnTo>
                  <a:pt x="7344065" y="0"/>
                </a:lnTo>
                <a:lnTo>
                  <a:pt x="7344065" y="2021161"/>
                </a:lnTo>
                <a:lnTo>
                  <a:pt x="0" y="2021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33450"/>
            <a:ext cx="16230600" cy="51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Gotham"/>
              </a:rPr>
              <a:t>5) </a:t>
            </a:r>
            <a:r>
              <a:rPr lang="en-US" sz="2799" strike="noStrike" u="none">
                <a:solidFill>
                  <a:srgbClr val="FFFFFF"/>
                </a:solidFill>
                <a:latin typeface="Gotham"/>
              </a:rPr>
              <a:t>Report featuring the Top 5 products, ranked by Incremental Revenue Percentage (IR%)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233" y="1280446"/>
            <a:ext cx="9283619" cy="3821849"/>
          </a:xfrm>
          <a:custGeom>
            <a:avLst/>
            <a:gdLst/>
            <a:ahLst/>
            <a:cxnLst/>
            <a:rect r="r" b="b" t="t" l="l"/>
            <a:pathLst>
              <a:path h="3821849" w="9283619">
                <a:moveTo>
                  <a:pt x="0" y="0"/>
                </a:moveTo>
                <a:lnTo>
                  <a:pt x="9283618" y="0"/>
                </a:lnTo>
                <a:lnTo>
                  <a:pt x="9283618" y="3821849"/>
                </a:lnTo>
                <a:lnTo>
                  <a:pt x="0" y="3821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2765" y="7748905"/>
            <a:ext cx="10873616" cy="150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30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Gotham"/>
              </a:rPr>
              <a:t>Top Sellers: Atliq_waterproof_Immersion_Rod, Atliq_High_Glo_15W_LED_Bulb, Atliq_Double_Bedsheet_set, and Atliq_Curtains drive the most revenue growth.</a:t>
            </a:r>
          </a:p>
          <a:p>
            <a:pPr algn="l" marL="431802" indent="-215901" lvl="1">
              <a:lnSpc>
                <a:spcPts val="30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Gotham"/>
              </a:rPr>
              <a:t>Varying Impact: Revenue increases differ across product categories.</a:t>
            </a:r>
          </a:p>
          <a:p>
            <a:pPr algn="l" marL="431802" indent="-215901" lvl="1">
              <a:lnSpc>
                <a:spcPts val="30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Gotham"/>
              </a:rPr>
              <a:t>Customer Picks: High IR% items reveal customer preferences during promotions.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04311" y="5316839"/>
            <a:ext cx="7344065" cy="2021161"/>
          </a:xfrm>
          <a:custGeom>
            <a:avLst/>
            <a:gdLst/>
            <a:ahLst/>
            <a:cxnLst/>
            <a:rect r="r" b="b" t="t" l="l"/>
            <a:pathLst>
              <a:path h="2021161" w="7344065">
                <a:moveTo>
                  <a:pt x="0" y="0"/>
                </a:moveTo>
                <a:lnTo>
                  <a:pt x="7344065" y="0"/>
                </a:lnTo>
                <a:lnTo>
                  <a:pt x="7344065" y="2021161"/>
                </a:lnTo>
                <a:lnTo>
                  <a:pt x="0" y="2021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98689" y="1338022"/>
            <a:ext cx="8355309" cy="327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2" indent="-205106" lvl="1">
              <a:lnSpc>
                <a:spcPts val="2888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trike="noStrike" u="none">
                <a:solidFill>
                  <a:srgbClr val="FFFFFF"/>
                </a:solidFill>
                <a:latin typeface="Gotham"/>
              </a:rPr>
              <a:t>IR% (Incremental Revenue Percentage): Shows the percentage rise in product revenue after a promotion compared to before.</a:t>
            </a:r>
          </a:p>
          <a:p>
            <a:pPr algn="l" marL="410212" indent="-205106" lvl="1">
              <a:lnSpc>
                <a:spcPts val="2888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trike="noStrike" u="none">
                <a:solidFill>
                  <a:srgbClr val="FFFFFF"/>
                </a:solidFill>
                <a:latin typeface="Gotham"/>
              </a:rPr>
              <a:t>Formula:  </a:t>
            </a:r>
          </a:p>
          <a:p>
            <a:pPr algn="l" marL="820425" indent="-273475" lvl="2">
              <a:lnSpc>
                <a:spcPts val="2888"/>
              </a:lnSpc>
              <a:spcBef>
                <a:spcPct val="0"/>
              </a:spcBef>
              <a:buFont typeface="Arial"/>
              <a:buChar char="⚬"/>
            </a:pPr>
            <a:r>
              <a:rPr lang="en-US" sz="1900" strike="noStrike" u="none">
                <a:solidFill>
                  <a:srgbClr val="FFFFFF"/>
                </a:solidFill>
                <a:latin typeface="Gotham"/>
              </a:rPr>
              <a:t>IR% = ((Quantity Sold After Promo * Base Price) - (Quantity Sold Before Promo * Base Price)) / (Quantity Sold Before Promo * Base Price) * 100.</a:t>
            </a:r>
          </a:p>
          <a:p>
            <a:pPr algn="l" marL="410212" indent="-205106" lvl="1">
              <a:lnSpc>
                <a:spcPts val="2888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trike="noStrike" u="none">
                <a:solidFill>
                  <a:srgbClr val="FFFFFF"/>
                </a:solidFill>
                <a:latin typeface="Gotham"/>
              </a:rPr>
              <a:t>query calculates IR% for products across campaigns and categories, ranking them based on their revenue impact post-promotion.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8030" y="4698682"/>
            <a:ext cx="13020377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sz="8000" spc="40" strike="noStrike" u="none">
                <a:solidFill>
                  <a:srgbClr val="FF914D"/>
                </a:solidFill>
                <a:latin typeface="Bobby Jones Soft"/>
              </a:rPr>
              <a:t>Store Performance Analysis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5983">
            <a:off x="9921312" y="3061157"/>
            <a:ext cx="1614593" cy="577217"/>
          </a:xfrm>
          <a:custGeom>
            <a:avLst/>
            <a:gdLst/>
            <a:ahLst/>
            <a:cxnLst/>
            <a:rect r="r" b="b" t="t" l="l"/>
            <a:pathLst>
              <a:path h="577217" w="1614593">
                <a:moveTo>
                  <a:pt x="0" y="0"/>
                </a:moveTo>
                <a:lnTo>
                  <a:pt x="1614593" y="0"/>
                </a:lnTo>
                <a:lnTo>
                  <a:pt x="1614593" y="577217"/>
                </a:lnTo>
                <a:lnTo>
                  <a:pt x="0" y="57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92340"/>
            <a:ext cx="9106839" cy="3480536"/>
          </a:xfrm>
          <a:custGeom>
            <a:avLst/>
            <a:gdLst/>
            <a:ahLst/>
            <a:cxnLst/>
            <a:rect r="r" b="b" t="t" l="l"/>
            <a:pathLst>
              <a:path h="3480536" w="9106839">
                <a:moveTo>
                  <a:pt x="0" y="0"/>
                </a:moveTo>
                <a:lnTo>
                  <a:pt x="9106839" y="0"/>
                </a:lnTo>
                <a:lnTo>
                  <a:pt x="9106839" y="3480536"/>
                </a:lnTo>
                <a:lnTo>
                  <a:pt x="0" y="348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92799" y="3956181"/>
            <a:ext cx="4374480" cy="4282579"/>
          </a:xfrm>
          <a:custGeom>
            <a:avLst/>
            <a:gdLst/>
            <a:ahLst/>
            <a:cxnLst/>
            <a:rect r="r" b="b" t="t" l="l"/>
            <a:pathLst>
              <a:path h="4282579" w="4374480">
                <a:moveTo>
                  <a:pt x="0" y="0"/>
                </a:moveTo>
                <a:lnTo>
                  <a:pt x="4374480" y="0"/>
                </a:lnTo>
                <a:lnTo>
                  <a:pt x="4374480" y="4282580"/>
                </a:lnTo>
                <a:lnTo>
                  <a:pt x="0" y="428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25943"/>
            <a:ext cx="16230600" cy="51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Gotham"/>
              </a:rPr>
              <a:t>1) </a:t>
            </a:r>
            <a:r>
              <a:rPr lang="en-US" sz="2799" strike="noStrike" u="none">
                <a:solidFill>
                  <a:srgbClr val="FFFFFF"/>
                </a:solidFill>
                <a:latin typeface="Gotham"/>
              </a:rPr>
              <a:t>Top 10 stores in terms of Incremental Revenue (IR)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337" y="1180304"/>
            <a:ext cx="9871332" cy="5112068"/>
          </a:xfrm>
          <a:custGeom>
            <a:avLst/>
            <a:gdLst/>
            <a:ahLst/>
            <a:cxnLst/>
            <a:rect r="r" b="b" t="t" l="l"/>
            <a:pathLst>
              <a:path h="5112068" w="9871332">
                <a:moveTo>
                  <a:pt x="0" y="0"/>
                </a:moveTo>
                <a:lnTo>
                  <a:pt x="9871332" y="0"/>
                </a:lnTo>
                <a:lnTo>
                  <a:pt x="9871332" y="5112069"/>
                </a:lnTo>
                <a:lnTo>
                  <a:pt x="0" y="511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91927" y="1595049"/>
            <a:ext cx="4374480" cy="4282579"/>
          </a:xfrm>
          <a:custGeom>
            <a:avLst/>
            <a:gdLst/>
            <a:ahLst/>
            <a:cxnLst/>
            <a:rect r="r" b="b" t="t" l="l"/>
            <a:pathLst>
              <a:path h="4282579" w="4374480">
                <a:moveTo>
                  <a:pt x="0" y="0"/>
                </a:moveTo>
                <a:lnTo>
                  <a:pt x="4374480" y="0"/>
                </a:lnTo>
                <a:lnTo>
                  <a:pt x="4374480" y="4282579"/>
                </a:lnTo>
                <a:lnTo>
                  <a:pt x="0" y="42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81847" y="8028009"/>
            <a:ext cx="13724307" cy="146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95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Gotham"/>
              </a:rPr>
              <a:t>Most of the top 10 stores are in Bengaluru and Chennai, with four in each city. Mysuru also has two stores, making it stand out.</a:t>
            </a:r>
          </a:p>
          <a:p>
            <a:pPr algn="l" marL="561339" indent="-280669" lvl="1">
              <a:lnSpc>
                <a:spcPts val="395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Gotham"/>
              </a:rPr>
              <a:t>The store in Mysuru had the highest IR, making 4.92 million.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5983">
            <a:off x="9610839" y="3081856"/>
            <a:ext cx="1614593" cy="577217"/>
          </a:xfrm>
          <a:custGeom>
            <a:avLst/>
            <a:gdLst/>
            <a:ahLst/>
            <a:cxnLst/>
            <a:rect r="r" b="b" t="t" l="l"/>
            <a:pathLst>
              <a:path h="577217" w="1614593">
                <a:moveTo>
                  <a:pt x="0" y="0"/>
                </a:moveTo>
                <a:lnTo>
                  <a:pt x="1614593" y="0"/>
                </a:lnTo>
                <a:lnTo>
                  <a:pt x="1614593" y="577216"/>
                </a:lnTo>
                <a:lnTo>
                  <a:pt x="0" y="57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23" y="3370464"/>
            <a:ext cx="7836377" cy="5076793"/>
          </a:xfrm>
          <a:custGeom>
            <a:avLst/>
            <a:gdLst/>
            <a:ahLst/>
            <a:cxnLst/>
            <a:rect r="r" b="b" t="t" l="l"/>
            <a:pathLst>
              <a:path h="5076793" w="7836377">
                <a:moveTo>
                  <a:pt x="0" y="0"/>
                </a:moveTo>
                <a:lnTo>
                  <a:pt x="7836377" y="0"/>
                </a:lnTo>
                <a:lnTo>
                  <a:pt x="7836377" y="5076793"/>
                </a:lnTo>
                <a:lnTo>
                  <a:pt x="0" y="5076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23129" y="3676844"/>
            <a:ext cx="4973199" cy="4391428"/>
          </a:xfrm>
          <a:custGeom>
            <a:avLst/>
            <a:gdLst/>
            <a:ahLst/>
            <a:cxnLst/>
            <a:rect r="r" b="b" t="t" l="l"/>
            <a:pathLst>
              <a:path h="4391428" w="4973199">
                <a:moveTo>
                  <a:pt x="0" y="0"/>
                </a:moveTo>
                <a:lnTo>
                  <a:pt x="4973199" y="0"/>
                </a:lnTo>
                <a:lnTo>
                  <a:pt x="4973199" y="4391428"/>
                </a:lnTo>
                <a:lnTo>
                  <a:pt x="0" y="43914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25943"/>
            <a:ext cx="16230600" cy="51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Gotham"/>
              </a:rPr>
              <a:t>2) </a:t>
            </a:r>
            <a:r>
              <a:rPr lang="en-US" sz="2799" strike="noStrike" u="none">
                <a:solidFill>
                  <a:srgbClr val="FFFFFF"/>
                </a:solidFill>
                <a:latin typeface="Gotham"/>
              </a:rPr>
              <a:t>Bottom 10 stores  when it comes to Incremental Sold Units (ISU)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707041" y="-1792913"/>
            <a:ext cx="7821499" cy="13872825"/>
            <a:chOff x="0" y="0"/>
            <a:chExt cx="35801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14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581400">
                  <a:moveTo>
                    <a:pt x="35814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581400" y="0"/>
                  </a:lnTo>
                  <a:lnTo>
                    <a:pt x="3581400" y="6350000"/>
                  </a:lnTo>
                  <a:close/>
                </a:path>
              </a:pathLst>
            </a:custGeom>
            <a:blipFill>
              <a:blip r:embed="rId3"/>
              <a:stretch>
                <a:fillRect l="-16156" t="0" r="-1615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814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581400">
                  <a:moveTo>
                    <a:pt x="35814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581400" y="0"/>
                  </a:lnTo>
                  <a:lnTo>
                    <a:pt x="3581400" y="6350000"/>
                  </a:lnTo>
                  <a:close/>
                </a:path>
              </a:pathLst>
            </a:custGeom>
            <a:blipFill>
              <a:blip r:embed="rId4"/>
              <a:stretch>
                <a:fillRect l="0" t="-133" r="0" b="-13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7715060" cy="1212821"/>
            <a:chOff x="0" y="0"/>
            <a:chExt cx="10286746" cy="16170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921562" y="0"/>
              <a:ext cx="1523662" cy="1491022"/>
            </a:xfrm>
            <a:custGeom>
              <a:avLst/>
              <a:gdLst/>
              <a:ahLst/>
              <a:cxnLst/>
              <a:rect r="r" b="b" t="t" l="l"/>
              <a:pathLst>
                <a:path h="1491022" w="1523662">
                  <a:moveTo>
                    <a:pt x="0" y="0"/>
                  </a:moveTo>
                  <a:lnTo>
                    <a:pt x="1523663" y="0"/>
                  </a:lnTo>
                  <a:lnTo>
                    <a:pt x="1523663" y="1491022"/>
                  </a:lnTo>
                  <a:lnTo>
                    <a:pt x="0" y="1491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33390"/>
              <a:ext cx="10286746" cy="148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8000"/>
                </a:lnSpc>
                <a:spcBef>
                  <a:spcPct val="0"/>
                </a:spcBef>
              </a:pPr>
              <a:r>
                <a:rPr lang="en-US" sz="8000" spc="40" strike="noStrike" u="none">
                  <a:solidFill>
                    <a:srgbClr val="FF914D"/>
                  </a:solidFill>
                  <a:latin typeface="Bobby Jones Soft"/>
                </a:rPr>
                <a:t>About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580967" y="4693664"/>
            <a:ext cx="1292015" cy="1292015"/>
          </a:xfrm>
          <a:custGeom>
            <a:avLst/>
            <a:gdLst/>
            <a:ahLst/>
            <a:cxnLst/>
            <a:rect r="r" b="b" t="t" l="l"/>
            <a:pathLst>
              <a:path h="1292015" w="1292015">
                <a:moveTo>
                  <a:pt x="0" y="0"/>
                </a:moveTo>
                <a:lnTo>
                  <a:pt x="1292015" y="0"/>
                </a:lnTo>
                <a:lnTo>
                  <a:pt x="1292015" y="1292016"/>
                </a:lnTo>
                <a:lnTo>
                  <a:pt x="0" y="1292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592847"/>
            <a:ext cx="7454383" cy="97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1"/>
              </a:lnSpc>
            </a:pPr>
            <a:r>
              <a:rPr lang="en-US" sz="2599">
                <a:solidFill>
                  <a:srgbClr val="FFFFFF"/>
                </a:solidFill>
                <a:latin typeface="Gotham"/>
              </a:rPr>
              <a:t>AtliQ Mart is a big store chain with more than 50 supermarkets in the South of India.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024" y="4866626"/>
            <a:ext cx="7715060" cy="107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sz="8000" spc="40" strike="noStrike" u="none">
                <a:solidFill>
                  <a:srgbClr val="FF914D"/>
                </a:solidFill>
                <a:latin typeface="Bobby Jones Soft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0690" y="6338105"/>
            <a:ext cx="8763310" cy="245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95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Gotham"/>
              </a:rPr>
              <a:t>During Diwali and Sankranti in 2024, all 50 stores had a big sale on their AtliQ products.</a:t>
            </a:r>
          </a:p>
          <a:p>
            <a:pPr marL="561339" indent="-280669" lvl="1">
              <a:lnSpc>
                <a:spcPts val="395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Gotham"/>
              </a:rPr>
              <a:t>Now, the boss wants to decide what to do for the next sale event.</a:t>
            </a:r>
          </a:p>
          <a:p>
            <a:pPr algn="l" marL="0" indent="0" lvl="0">
              <a:lnSpc>
                <a:spcPts val="39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410" y="1028700"/>
            <a:ext cx="9705168" cy="5008433"/>
          </a:xfrm>
          <a:custGeom>
            <a:avLst/>
            <a:gdLst/>
            <a:ahLst/>
            <a:cxnLst/>
            <a:rect r="r" b="b" t="t" l="l"/>
            <a:pathLst>
              <a:path h="5008433" w="9705168">
                <a:moveTo>
                  <a:pt x="0" y="0"/>
                </a:moveTo>
                <a:lnTo>
                  <a:pt x="9705168" y="0"/>
                </a:lnTo>
                <a:lnTo>
                  <a:pt x="9705168" y="5008433"/>
                </a:lnTo>
                <a:lnTo>
                  <a:pt x="0" y="5008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70348" y="1028700"/>
            <a:ext cx="4219773" cy="3726140"/>
          </a:xfrm>
          <a:custGeom>
            <a:avLst/>
            <a:gdLst/>
            <a:ahLst/>
            <a:cxnLst/>
            <a:rect r="r" b="b" t="t" l="l"/>
            <a:pathLst>
              <a:path h="3726140" w="4219773">
                <a:moveTo>
                  <a:pt x="0" y="0"/>
                </a:moveTo>
                <a:lnTo>
                  <a:pt x="4219773" y="0"/>
                </a:lnTo>
                <a:lnTo>
                  <a:pt x="4219773" y="3726140"/>
                </a:lnTo>
                <a:lnTo>
                  <a:pt x="0" y="3726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479" y="7136829"/>
            <a:ext cx="15849041" cy="245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95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Gotham"/>
              </a:rPr>
              <a:t>Stores in Mangalore, Visakhapatnam, Trivandrum, Vijayawada, and Coimbatore had the lowest ISU during the promotional period.</a:t>
            </a:r>
          </a:p>
          <a:p>
            <a:pPr marL="561339" indent="-280669" lvl="1">
              <a:lnSpc>
                <a:spcPts val="395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Gotham"/>
              </a:rPr>
              <a:t>The lowest-performing store (STMLR-0) sold only 3978 units during the promotion.</a:t>
            </a:r>
          </a:p>
          <a:p>
            <a:pPr algn="l" marL="561339" indent="-280669" lvl="1">
              <a:lnSpc>
                <a:spcPts val="3951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Gotham"/>
              </a:rPr>
              <a:t>There's a notable difference in ISU between the top and bottom stores, indicating varying effectiveness in driving sales during the promotion.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9046"/>
            <a:ext cx="16230600" cy="97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1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Gotham"/>
              </a:rPr>
              <a:t>3) </a:t>
            </a:r>
            <a:r>
              <a:rPr lang="en-US" sz="2599" strike="noStrike" u="none">
                <a:solidFill>
                  <a:srgbClr val="FFFFFF"/>
                </a:solidFill>
                <a:latin typeface="Gotham"/>
              </a:rPr>
              <a:t>How does the performance of stores vary by city? Are there any common characteristics among the  top-performing stores that could be leveraged across other stores?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25550" y="2150757"/>
            <a:ext cx="12200486" cy="5097360"/>
          </a:xfrm>
          <a:custGeom>
            <a:avLst/>
            <a:gdLst/>
            <a:ahLst/>
            <a:cxnLst/>
            <a:rect r="r" b="b" t="t" l="l"/>
            <a:pathLst>
              <a:path h="5097360" w="12200486">
                <a:moveTo>
                  <a:pt x="0" y="0"/>
                </a:moveTo>
                <a:lnTo>
                  <a:pt x="12200486" y="0"/>
                </a:lnTo>
                <a:lnTo>
                  <a:pt x="12200486" y="5097360"/>
                </a:lnTo>
                <a:lnTo>
                  <a:pt x="0" y="5097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62912" y="7943442"/>
            <a:ext cx="15125762" cy="188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otham"/>
              </a:rPr>
              <a:t>The categories "Combo1" and "Grocery &amp; Staples" consistently demonstrate top performance, with Incremental Revenue (IR) reaching 91 million and 23 million respectively.</a:t>
            </a:r>
          </a:p>
          <a:p>
            <a:pPr algn="just" marL="539749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otham"/>
              </a:rPr>
              <a:t>Revenue Increment varies significantly across cities, with Bengaluru and Chennai leading the way, while Vijayawada and Trivandrum lag behind in their contributions.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574359" cy="8229600"/>
          </a:xfrm>
          <a:custGeom>
            <a:avLst/>
            <a:gdLst/>
            <a:ahLst/>
            <a:cxnLst/>
            <a:rect r="r" b="b" t="t" l="l"/>
            <a:pathLst>
              <a:path h="8229600" w="16574359">
                <a:moveTo>
                  <a:pt x="0" y="0"/>
                </a:moveTo>
                <a:lnTo>
                  <a:pt x="16574359" y="0"/>
                </a:lnTo>
                <a:lnTo>
                  <a:pt x="165743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091" r="0" b="-170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4859" y="1668627"/>
            <a:ext cx="16078200" cy="5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 strike="noStrike" u="none">
                <a:solidFill>
                  <a:srgbClr val="FFFFFF"/>
                </a:solidFill>
                <a:latin typeface="Gotham"/>
              </a:rPr>
              <a:t>Strategies To Boost Performance For Stores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8619" y="2963218"/>
            <a:ext cx="15390681" cy="4745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914D"/>
                </a:solidFill>
                <a:latin typeface="Gotham"/>
              </a:rPr>
              <a:t>Focus on Popular Products:</a:t>
            </a:r>
          </a:p>
          <a:p>
            <a:pPr algn="just" marL="1079499" indent="-359833" lvl="2">
              <a:lnSpc>
                <a:spcPts val="37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Top stores earned the most from products like Combo1 and Grocery Staples, which are always in demand.</a:t>
            </a:r>
          </a:p>
          <a:p>
            <a:pPr algn="just">
              <a:lnSpc>
                <a:spcPts val="3799"/>
              </a:lnSpc>
              <a:spcBef>
                <a:spcPct val="0"/>
              </a:spcBef>
            </a:pPr>
          </a:p>
          <a:p>
            <a:pPr algn="just">
              <a:lnSpc>
                <a:spcPts val="37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914D"/>
                </a:solidFill>
                <a:latin typeface="Gotham"/>
              </a:rPr>
              <a:t>Smart Promotions:</a:t>
            </a:r>
          </a:p>
          <a:p>
            <a:pPr algn="just" marL="1079499" indent="-359833" lvl="2">
              <a:lnSpc>
                <a:spcPts val="37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Successful stores may use local promotions that match what people in each city like.</a:t>
            </a:r>
          </a:p>
          <a:p>
            <a:pPr algn="just">
              <a:lnSpc>
                <a:spcPts val="3799"/>
              </a:lnSpc>
              <a:spcBef>
                <a:spcPct val="0"/>
              </a:spcBef>
            </a:pPr>
          </a:p>
          <a:p>
            <a:pPr algn="just">
              <a:lnSpc>
                <a:spcPts val="37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914D"/>
                </a:solidFill>
                <a:latin typeface="Gotham"/>
              </a:rPr>
              <a:t>Great Customer Service:</a:t>
            </a:r>
          </a:p>
          <a:p>
            <a:pPr algn="just" marL="1079499" indent="-359833" lvl="2">
              <a:lnSpc>
                <a:spcPts val="37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Top stores might focus on being really nice to customers, making the store a nice place to be, and making it easy for customers to shop again.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56" y="4698712"/>
            <a:ext cx="8840390" cy="107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sz="8000" spc="40" strike="noStrike" u="none">
                <a:solidFill>
                  <a:srgbClr val="FF914D"/>
                </a:solidFill>
                <a:latin typeface="Bobby Jones Soft"/>
              </a:rPr>
              <a:t>Promotion Analysis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40030">
            <a:off x="10704170" y="3392328"/>
            <a:ext cx="1614593" cy="577217"/>
          </a:xfrm>
          <a:custGeom>
            <a:avLst/>
            <a:gdLst/>
            <a:ahLst/>
            <a:cxnLst/>
            <a:rect r="r" b="b" t="t" l="l"/>
            <a:pathLst>
              <a:path h="577217" w="1614593">
                <a:moveTo>
                  <a:pt x="0" y="0"/>
                </a:moveTo>
                <a:lnTo>
                  <a:pt x="1614593" y="0"/>
                </a:lnTo>
                <a:lnTo>
                  <a:pt x="1614593" y="577217"/>
                </a:lnTo>
                <a:lnTo>
                  <a:pt x="0" y="57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31613" y="4719174"/>
            <a:ext cx="5151486" cy="1954923"/>
          </a:xfrm>
          <a:custGeom>
            <a:avLst/>
            <a:gdLst/>
            <a:ahLst/>
            <a:cxnLst/>
            <a:rect r="r" b="b" t="t" l="l"/>
            <a:pathLst>
              <a:path h="1954923" w="5151486">
                <a:moveTo>
                  <a:pt x="0" y="0"/>
                </a:moveTo>
                <a:lnTo>
                  <a:pt x="5151486" y="0"/>
                </a:lnTo>
                <a:lnTo>
                  <a:pt x="5151486" y="1954923"/>
                </a:lnTo>
                <a:lnTo>
                  <a:pt x="0" y="1954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3851" y="3591703"/>
            <a:ext cx="9467160" cy="4209865"/>
          </a:xfrm>
          <a:custGeom>
            <a:avLst/>
            <a:gdLst/>
            <a:ahLst/>
            <a:cxnLst/>
            <a:rect r="r" b="b" t="t" l="l"/>
            <a:pathLst>
              <a:path h="4209865" w="9467160">
                <a:moveTo>
                  <a:pt x="0" y="0"/>
                </a:moveTo>
                <a:lnTo>
                  <a:pt x="9467160" y="0"/>
                </a:lnTo>
                <a:lnTo>
                  <a:pt x="9467160" y="4209865"/>
                </a:lnTo>
                <a:lnTo>
                  <a:pt x="0" y="4209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23925"/>
            <a:ext cx="16230600" cy="5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Gotham"/>
              </a:rPr>
              <a:t>1) </a:t>
            </a:r>
            <a:r>
              <a:rPr lang="en-US" sz="2899" strike="noStrike" u="none">
                <a:solidFill>
                  <a:srgbClr val="FFFFFF"/>
                </a:solidFill>
                <a:latin typeface="Gotham"/>
              </a:rPr>
              <a:t>The top 2 promotion types that resulted in the highest Incremental Revenue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0486227" cy="5175894"/>
          </a:xfrm>
          <a:custGeom>
            <a:avLst/>
            <a:gdLst/>
            <a:ahLst/>
            <a:cxnLst/>
            <a:rect r="r" b="b" t="t" l="l"/>
            <a:pathLst>
              <a:path h="5175894" w="10486227">
                <a:moveTo>
                  <a:pt x="0" y="0"/>
                </a:moveTo>
                <a:lnTo>
                  <a:pt x="10486227" y="0"/>
                </a:lnTo>
                <a:lnTo>
                  <a:pt x="10486227" y="5175894"/>
                </a:lnTo>
                <a:lnTo>
                  <a:pt x="0" y="5175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218988"/>
            <a:ext cx="16230600" cy="2583579"/>
          </a:xfrm>
          <a:custGeom>
            <a:avLst/>
            <a:gdLst/>
            <a:ahLst/>
            <a:cxnLst/>
            <a:rect r="r" b="b" t="t" l="l"/>
            <a:pathLst>
              <a:path h="2583579" w="16230600">
                <a:moveTo>
                  <a:pt x="0" y="0"/>
                </a:moveTo>
                <a:lnTo>
                  <a:pt x="16230600" y="0"/>
                </a:lnTo>
                <a:lnTo>
                  <a:pt x="16230600" y="2583579"/>
                </a:lnTo>
                <a:lnTo>
                  <a:pt x="0" y="258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2976" r="-2117" b="-5444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92119" y="7513930"/>
            <a:ext cx="15503762" cy="190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0" indent="-269875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otham"/>
              </a:rPr>
              <a:t>"500 Cashback" and "BOGOF" promotions emerge as top performers, generating the highest Incremental Revenue of 91.05 M and 69.32 M respectively.</a:t>
            </a:r>
          </a:p>
          <a:p>
            <a:pPr algn="just" marL="539750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Gotham"/>
              </a:rPr>
              <a:t>Conversely, promotions like "25% OFF," "33% OFF," and "50% OFF" resulted in negative Incremental Revenue, indicating losses during the promotional period.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707294" y="1880360"/>
            <a:ext cx="4022369" cy="1526438"/>
          </a:xfrm>
          <a:custGeom>
            <a:avLst/>
            <a:gdLst/>
            <a:ahLst/>
            <a:cxnLst/>
            <a:rect r="r" b="b" t="t" l="l"/>
            <a:pathLst>
              <a:path h="1526438" w="4022369">
                <a:moveTo>
                  <a:pt x="0" y="0"/>
                </a:moveTo>
                <a:lnTo>
                  <a:pt x="4022369" y="0"/>
                </a:lnTo>
                <a:lnTo>
                  <a:pt x="4022369" y="1526438"/>
                </a:lnTo>
                <a:lnTo>
                  <a:pt x="0" y="1526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40030">
            <a:off x="10704170" y="3392328"/>
            <a:ext cx="1614593" cy="577217"/>
          </a:xfrm>
          <a:custGeom>
            <a:avLst/>
            <a:gdLst/>
            <a:ahLst/>
            <a:cxnLst/>
            <a:rect r="r" b="b" t="t" l="l"/>
            <a:pathLst>
              <a:path h="577217" w="1614593">
                <a:moveTo>
                  <a:pt x="0" y="0"/>
                </a:moveTo>
                <a:lnTo>
                  <a:pt x="1614593" y="0"/>
                </a:lnTo>
                <a:lnTo>
                  <a:pt x="1614593" y="577217"/>
                </a:lnTo>
                <a:lnTo>
                  <a:pt x="0" y="57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66356" y="4727551"/>
            <a:ext cx="4805595" cy="1938168"/>
          </a:xfrm>
          <a:custGeom>
            <a:avLst/>
            <a:gdLst/>
            <a:ahLst/>
            <a:cxnLst/>
            <a:rect r="r" b="b" t="t" l="l"/>
            <a:pathLst>
              <a:path h="1938168" w="4805595">
                <a:moveTo>
                  <a:pt x="0" y="0"/>
                </a:moveTo>
                <a:lnTo>
                  <a:pt x="4805595" y="0"/>
                </a:lnTo>
                <a:lnTo>
                  <a:pt x="4805595" y="1938169"/>
                </a:lnTo>
                <a:lnTo>
                  <a:pt x="0" y="1938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6085" y="3088917"/>
            <a:ext cx="8545270" cy="4894601"/>
          </a:xfrm>
          <a:custGeom>
            <a:avLst/>
            <a:gdLst/>
            <a:ahLst/>
            <a:cxnLst/>
            <a:rect r="r" b="b" t="t" l="l"/>
            <a:pathLst>
              <a:path h="4894601" w="8545270">
                <a:moveTo>
                  <a:pt x="0" y="0"/>
                </a:moveTo>
                <a:lnTo>
                  <a:pt x="8545270" y="0"/>
                </a:lnTo>
                <a:lnTo>
                  <a:pt x="8545270" y="4894601"/>
                </a:lnTo>
                <a:lnTo>
                  <a:pt x="0" y="4894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23925"/>
            <a:ext cx="16230600" cy="5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Gotham"/>
              </a:rPr>
              <a:t>2) </a:t>
            </a:r>
            <a:r>
              <a:rPr lang="en-US" sz="2899" strike="noStrike" u="none">
                <a:solidFill>
                  <a:srgbClr val="FFFFFF"/>
                </a:solidFill>
                <a:latin typeface="Gotham"/>
              </a:rPr>
              <a:t>The bottom 2 promotion types in terms of their impact on Incremental Sold Units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9516553" cy="4850264"/>
          </a:xfrm>
          <a:custGeom>
            <a:avLst/>
            <a:gdLst/>
            <a:ahLst/>
            <a:cxnLst/>
            <a:rect r="r" b="b" t="t" l="l"/>
            <a:pathLst>
              <a:path h="4850264" w="9516553">
                <a:moveTo>
                  <a:pt x="0" y="0"/>
                </a:moveTo>
                <a:lnTo>
                  <a:pt x="9516553" y="0"/>
                </a:lnTo>
                <a:lnTo>
                  <a:pt x="9516553" y="4850264"/>
                </a:lnTo>
                <a:lnTo>
                  <a:pt x="0" y="4850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3705" y="1544033"/>
            <a:ext cx="4805595" cy="1938168"/>
          </a:xfrm>
          <a:custGeom>
            <a:avLst/>
            <a:gdLst/>
            <a:ahLst/>
            <a:cxnLst/>
            <a:rect r="r" b="b" t="t" l="l"/>
            <a:pathLst>
              <a:path h="1938168" w="4805595">
                <a:moveTo>
                  <a:pt x="0" y="0"/>
                </a:moveTo>
                <a:lnTo>
                  <a:pt x="4805595" y="0"/>
                </a:lnTo>
                <a:lnTo>
                  <a:pt x="4805595" y="1938168"/>
                </a:lnTo>
                <a:lnTo>
                  <a:pt x="0" y="1938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726614"/>
            <a:ext cx="3557603" cy="21523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92119" y="7479230"/>
            <a:ext cx="15503762" cy="190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0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"25% OFF" and "50% OFF" promotions resulted in the weakest sales uplift, with "25% OFF" even causing a decrease in sales ( - 5771 units ).</a:t>
            </a:r>
          </a:p>
          <a:p>
            <a:pPr algn="just" marL="539750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"BOGOF" promotions led in sales, increasing by 372,326 units, while "500 Cashback" promotions followed closely with a boost of 40,881 units.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49972" y="3049546"/>
            <a:ext cx="7051617" cy="2577615"/>
          </a:xfrm>
          <a:custGeom>
            <a:avLst/>
            <a:gdLst/>
            <a:ahLst/>
            <a:cxnLst/>
            <a:rect r="r" b="b" t="t" l="l"/>
            <a:pathLst>
              <a:path h="2577615" w="7051617">
                <a:moveTo>
                  <a:pt x="0" y="0"/>
                </a:moveTo>
                <a:lnTo>
                  <a:pt x="7051617" y="0"/>
                </a:lnTo>
                <a:lnTo>
                  <a:pt x="7051617" y="2577614"/>
                </a:lnTo>
                <a:lnTo>
                  <a:pt x="0" y="2577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145" y="2318667"/>
            <a:ext cx="7696839" cy="4039371"/>
          </a:xfrm>
          <a:custGeom>
            <a:avLst/>
            <a:gdLst/>
            <a:ahLst/>
            <a:cxnLst/>
            <a:rect r="r" b="b" t="t" l="l"/>
            <a:pathLst>
              <a:path h="4039371" w="7696839">
                <a:moveTo>
                  <a:pt x="0" y="0"/>
                </a:moveTo>
                <a:lnTo>
                  <a:pt x="7696838" y="0"/>
                </a:lnTo>
                <a:lnTo>
                  <a:pt x="7696838" y="4039372"/>
                </a:lnTo>
                <a:lnTo>
                  <a:pt x="0" y="4039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75341"/>
            <a:ext cx="16230600" cy="109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Gotham"/>
              </a:rPr>
              <a:t>3) </a:t>
            </a:r>
            <a:r>
              <a:rPr lang="en-US" sz="2899" strike="noStrike" u="none">
                <a:solidFill>
                  <a:srgbClr val="FFFFFF"/>
                </a:solidFill>
                <a:latin typeface="Gotham"/>
              </a:rPr>
              <a:t>Is there a significant difference in the performance of discount-based promotions versus BOGOF (Buy One Get One Free) or cashback promotions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2145" y="7193580"/>
            <a:ext cx="17063711" cy="2601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496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Gotham"/>
              </a:rPr>
              <a:t>BOGOF and 500 Cashback promotions significantly outperform discount-based promotions in terms of Incremental Sold Units (ISU) and Incremental Revenue (IR).</a:t>
            </a:r>
          </a:p>
          <a:p>
            <a:pPr algn="just" marL="496571" indent="-248285" lvl="1">
              <a:lnSpc>
                <a:spcPts val="3496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Gotham"/>
              </a:rPr>
              <a:t>In contrast, discount-based promotions such as 33% OFF, 50% OFF, and 25% OFF resulted in negative IR.</a:t>
            </a:r>
          </a:p>
          <a:p>
            <a:pPr algn="just" marL="496571" indent="-248285" lvl="1">
              <a:lnSpc>
                <a:spcPts val="3496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Gotham"/>
              </a:rPr>
              <a:t>These promotions not only failed to generate additional revenue but also incurred losses during the promotional period.</a:t>
            </a:r>
          </a:p>
          <a:p>
            <a:pPr algn="just" marL="496571" indent="-248285" lvl="1">
              <a:lnSpc>
                <a:spcPts val="3496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Gotham"/>
              </a:rPr>
              <a:t>The data suggests that the type of promotion significantly influences both ISU and IR metrics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251" y="3594558"/>
            <a:ext cx="9354603" cy="4926562"/>
          </a:xfrm>
          <a:custGeom>
            <a:avLst/>
            <a:gdLst/>
            <a:ahLst/>
            <a:cxnLst/>
            <a:rect r="r" b="b" t="t" l="l"/>
            <a:pathLst>
              <a:path h="4926562" w="9354603">
                <a:moveTo>
                  <a:pt x="0" y="0"/>
                </a:moveTo>
                <a:lnTo>
                  <a:pt x="9354603" y="0"/>
                </a:lnTo>
                <a:lnTo>
                  <a:pt x="9354603" y="4926563"/>
                </a:lnTo>
                <a:lnTo>
                  <a:pt x="0" y="492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40030">
            <a:off x="10494314" y="3384417"/>
            <a:ext cx="1175617" cy="420283"/>
          </a:xfrm>
          <a:custGeom>
            <a:avLst/>
            <a:gdLst/>
            <a:ahLst/>
            <a:cxnLst/>
            <a:rect r="r" b="b" t="t" l="l"/>
            <a:pathLst>
              <a:path h="420283" w="1175617">
                <a:moveTo>
                  <a:pt x="0" y="0"/>
                </a:moveTo>
                <a:lnTo>
                  <a:pt x="1175616" y="0"/>
                </a:lnTo>
                <a:lnTo>
                  <a:pt x="1175616" y="420283"/>
                </a:lnTo>
                <a:lnTo>
                  <a:pt x="0" y="420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56578" y="4768552"/>
            <a:ext cx="7044367" cy="2578575"/>
          </a:xfrm>
          <a:custGeom>
            <a:avLst/>
            <a:gdLst/>
            <a:ahLst/>
            <a:cxnLst/>
            <a:rect r="r" b="b" t="t" l="l"/>
            <a:pathLst>
              <a:path h="2578575" w="7044367">
                <a:moveTo>
                  <a:pt x="0" y="0"/>
                </a:moveTo>
                <a:lnTo>
                  <a:pt x="7044367" y="0"/>
                </a:lnTo>
                <a:lnTo>
                  <a:pt x="7044367" y="2578575"/>
                </a:lnTo>
                <a:lnTo>
                  <a:pt x="0" y="2578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77779"/>
            <a:ext cx="16230600" cy="109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Gotham"/>
              </a:rPr>
              <a:t>4) </a:t>
            </a:r>
            <a:r>
              <a:rPr lang="en-US" sz="2899" strike="noStrike" u="none">
                <a:solidFill>
                  <a:srgbClr val="FFFFFF"/>
                </a:solidFill>
                <a:latin typeface="Gotham"/>
              </a:rPr>
              <a:t>Which promotions strike the best balance between Incremental Sold Units</a:t>
            </a:r>
          </a:p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 strike="noStrike" u="none">
                <a:solidFill>
                  <a:srgbClr val="FFFFFF"/>
                </a:solidFill>
                <a:latin typeface="Gotham"/>
              </a:rPr>
              <a:t> and maintaining healthy margins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3769" y="2192834"/>
            <a:ext cx="5474951" cy="6975314"/>
            <a:chOff x="0" y="0"/>
            <a:chExt cx="7299935" cy="93004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99935" cy="7838780"/>
            </a:xfrm>
            <a:custGeom>
              <a:avLst/>
              <a:gdLst/>
              <a:ahLst/>
              <a:cxnLst/>
              <a:rect r="r" b="b" t="t" l="l"/>
              <a:pathLst>
                <a:path h="7838780" w="7299935">
                  <a:moveTo>
                    <a:pt x="0" y="0"/>
                  </a:moveTo>
                  <a:lnTo>
                    <a:pt x="7299935" y="0"/>
                  </a:lnTo>
                  <a:lnTo>
                    <a:pt x="7299935" y="7838780"/>
                  </a:lnTo>
                  <a:lnTo>
                    <a:pt x="0" y="7838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204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7838780"/>
              <a:ext cx="7299935" cy="1461639"/>
            </a:xfrm>
            <a:custGeom>
              <a:avLst/>
              <a:gdLst/>
              <a:ahLst/>
              <a:cxnLst/>
              <a:rect r="r" b="b" t="t" l="l"/>
              <a:pathLst>
                <a:path h="1461639" w="7299935">
                  <a:moveTo>
                    <a:pt x="0" y="0"/>
                  </a:moveTo>
                  <a:lnTo>
                    <a:pt x="7299935" y="0"/>
                  </a:lnTo>
                  <a:lnTo>
                    <a:pt x="7299935" y="1461639"/>
                  </a:lnTo>
                  <a:lnTo>
                    <a:pt x="0" y="1461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688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602654" y="2186853"/>
            <a:ext cx="6050543" cy="6987278"/>
          </a:xfrm>
          <a:custGeom>
            <a:avLst/>
            <a:gdLst/>
            <a:ahLst/>
            <a:cxnLst/>
            <a:rect r="r" b="b" t="t" l="l"/>
            <a:pathLst>
              <a:path h="6987278" w="6050543">
                <a:moveTo>
                  <a:pt x="0" y="0"/>
                </a:moveTo>
                <a:lnTo>
                  <a:pt x="6050544" y="0"/>
                </a:lnTo>
                <a:lnTo>
                  <a:pt x="6050544" y="6987278"/>
                </a:lnTo>
                <a:lnTo>
                  <a:pt x="0" y="6987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15260" y="3158336"/>
            <a:ext cx="1962696" cy="5044312"/>
          </a:xfrm>
          <a:custGeom>
            <a:avLst/>
            <a:gdLst/>
            <a:ahLst/>
            <a:cxnLst/>
            <a:rect r="r" b="b" t="t" l="l"/>
            <a:pathLst>
              <a:path h="5044312" w="1962696">
                <a:moveTo>
                  <a:pt x="0" y="0"/>
                </a:moveTo>
                <a:lnTo>
                  <a:pt x="1962696" y="0"/>
                </a:lnTo>
                <a:lnTo>
                  <a:pt x="1962696" y="5044312"/>
                </a:lnTo>
                <a:lnTo>
                  <a:pt x="0" y="5044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02654" y="1290785"/>
            <a:ext cx="6050543" cy="64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4800" spc="24" strike="noStrike" u="none">
                <a:solidFill>
                  <a:srgbClr val="FF914D"/>
                </a:solidFill>
                <a:latin typeface="Bobby Jones Soft"/>
              </a:rPr>
              <a:t>Recommendations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3769" y="1290815"/>
            <a:ext cx="5604976" cy="64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4800" spc="24" strike="noStrike" u="none">
                <a:solidFill>
                  <a:srgbClr val="FF914D"/>
                </a:solidFill>
                <a:latin typeface="Bobby Jones Soft"/>
              </a:rPr>
              <a:t>Adhoc - Request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0331" y="2051439"/>
            <a:ext cx="8147338" cy="2671860"/>
          </a:xfrm>
          <a:custGeom>
            <a:avLst/>
            <a:gdLst/>
            <a:ahLst/>
            <a:cxnLst/>
            <a:rect r="r" b="b" t="t" l="l"/>
            <a:pathLst>
              <a:path h="2671860" w="8147338">
                <a:moveTo>
                  <a:pt x="0" y="0"/>
                </a:moveTo>
                <a:lnTo>
                  <a:pt x="8147338" y="0"/>
                </a:lnTo>
                <a:lnTo>
                  <a:pt x="8147338" y="2671860"/>
                </a:lnTo>
                <a:lnTo>
                  <a:pt x="0" y="267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09" r="0" b="-580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3504" y="5924263"/>
            <a:ext cx="15720992" cy="3793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"500 Cashback" and "BOGOF" promotions balance Incremental Sold Units (ISU) and maintain healthy margins.</a:t>
            </a:r>
          </a:p>
          <a:p>
            <a:pPr algn="just" marL="539749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Despite "500 Cashback" having lower ISU than "BOGOF," it sustains healthy margins with an Incremental Revenue (IR) percentage of 136.11%, while "BOGOF" promotions maintain strong margins with an IR percentage of 267.35%.</a:t>
            </a:r>
          </a:p>
          <a:p>
            <a:pPr algn="just" marL="539749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Conversely, "50% OFF," "33% OFF," and "25% OFF" promotions struggle with lower ISU percentages and negative IR percentages, posing challenges in maintaining healthy margins while driving sales.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2074" y="4698712"/>
            <a:ext cx="14277498" cy="107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sz="8000" spc="40" strike="noStrike" u="none">
                <a:solidFill>
                  <a:srgbClr val="FF914D"/>
                </a:solidFill>
                <a:latin typeface="Bobby Jones Soft"/>
              </a:rPr>
              <a:t>Product and Category Analysis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40030">
            <a:off x="9191593" y="3096953"/>
            <a:ext cx="1614593" cy="577217"/>
          </a:xfrm>
          <a:custGeom>
            <a:avLst/>
            <a:gdLst/>
            <a:ahLst/>
            <a:cxnLst/>
            <a:rect r="r" b="b" t="t" l="l"/>
            <a:pathLst>
              <a:path h="577217" w="1614593">
                <a:moveTo>
                  <a:pt x="0" y="0"/>
                </a:moveTo>
                <a:lnTo>
                  <a:pt x="1614592" y="0"/>
                </a:lnTo>
                <a:lnTo>
                  <a:pt x="1614592" y="577216"/>
                </a:lnTo>
                <a:lnTo>
                  <a:pt x="0" y="57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0190" y="4346513"/>
            <a:ext cx="8048732" cy="3792300"/>
          </a:xfrm>
          <a:custGeom>
            <a:avLst/>
            <a:gdLst/>
            <a:ahLst/>
            <a:cxnLst/>
            <a:rect r="r" b="b" t="t" l="l"/>
            <a:pathLst>
              <a:path h="3792300" w="8048732">
                <a:moveTo>
                  <a:pt x="0" y="0"/>
                </a:moveTo>
                <a:lnTo>
                  <a:pt x="8048732" y="0"/>
                </a:lnTo>
                <a:lnTo>
                  <a:pt x="8048732" y="3792300"/>
                </a:lnTo>
                <a:lnTo>
                  <a:pt x="0" y="3792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237873"/>
            <a:ext cx="7367959" cy="5550749"/>
          </a:xfrm>
          <a:custGeom>
            <a:avLst/>
            <a:gdLst/>
            <a:ahLst/>
            <a:cxnLst/>
            <a:rect r="r" b="b" t="t" l="l"/>
            <a:pathLst>
              <a:path h="5550749" w="7367959">
                <a:moveTo>
                  <a:pt x="0" y="0"/>
                </a:moveTo>
                <a:lnTo>
                  <a:pt x="7367959" y="0"/>
                </a:lnTo>
                <a:lnTo>
                  <a:pt x="7367959" y="5550749"/>
                </a:lnTo>
                <a:lnTo>
                  <a:pt x="0" y="5550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23925"/>
            <a:ext cx="16230600" cy="5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Gotham"/>
              </a:rPr>
              <a:t>1) </a:t>
            </a:r>
            <a:r>
              <a:rPr lang="en-US" sz="2899" strike="noStrike" u="none">
                <a:solidFill>
                  <a:srgbClr val="FFFFFF"/>
                </a:solidFill>
                <a:latin typeface="Gotham"/>
              </a:rPr>
              <a:t>which product categories saw the most significant lift in sales from the promotions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239" y="1028700"/>
            <a:ext cx="9953659" cy="5315061"/>
          </a:xfrm>
          <a:custGeom>
            <a:avLst/>
            <a:gdLst/>
            <a:ahLst/>
            <a:cxnLst/>
            <a:rect r="r" b="b" t="t" l="l"/>
            <a:pathLst>
              <a:path h="5315061" w="9953659">
                <a:moveTo>
                  <a:pt x="0" y="0"/>
                </a:moveTo>
                <a:lnTo>
                  <a:pt x="9953659" y="0"/>
                </a:lnTo>
                <a:lnTo>
                  <a:pt x="9953659" y="5315061"/>
                </a:lnTo>
                <a:lnTo>
                  <a:pt x="0" y="5315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96385" y="1722973"/>
            <a:ext cx="6964025" cy="3281222"/>
          </a:xfrm>
          <a:custGeom>
            <a:avLst/>
            <a:gdLst/>
            <a:ahLst/>
            <a:cxnLst/>
            <a:rect r="r" b="b" t="t" l="l"/>
            <a:pathLst>
              <a:path h="3281222" w="6964025">
                <a:moveTo>
                  <a:pt x="0" y="0"/>
                </a:moveTo>
                <a:lnTo>
                  <a:pt x="6964026" y="0"/>
                </a:lnTo>
                <a:lnTo>
                  <a:pt x="6964026" y="3281222"/>
                </a:lnTo>
                <a:lnTo>
                  <a:pt x="0" y="3281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3249" y="7571151"/>
            <a:ext cx="16441501" cy="188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A1D783"/>
                </a:solidFill>
                <a:latin typeface="Gotham"/>
              </a:rPr>
              <a:t>Combo , Grocery</a:t>
            </a:r>
            <a:r>
              <a:rPr lang="en-US" sz="2499" strike="noStrike" u="none">
                <a:solidFill>
                  <a:srgbClr val="FDFDFC"/>
                </a:solidFill>
                <a:latin typeface="Gotham"/>
              </a:rPr>
              <a:t> &amp; and </a:t>
            </a:r>
            <a:r>
              <a:rPr lang="en-US" sz="2499" strike="noStrike" u="none">
                <a:solidFill>
                  <a:srgbClr val="A1D783"/>
                </a:solidFill>
                <a:latin typeface="Gotham"/>
              </a:rPr>
              <a:t>Home Appliances</a:t>
            </a:r>
            <a:r>
              <a:rPr lang="en-US" sz="2499" strike="noStrike" u="none">
                <a:solidFill>
                  <a:srgbClr val="FDFDFC"/>
                </a:solidFill>
                <a:latin typeface="Gotham"/>
              </a:rPr>
              <a:t> had products that were the</a:t>
            </a:r>
            <a:r>
              <a:rPr lang="en-US" sz="2499" strike="noStrike" u="none">
                <a:solidFill>
                  <a:srgbClr val="A1D783"/>
                </a:solidFill>
                <a:latin typeface="Gotham"/>
              </a:rPr>
              <a:t> top seller</a:t>
            </a:r>
            <a:r>
              <a:rPr lang="en-US" sz="2499" strike="noStrike" u="none">
                <a:solidFill>
                  <a:srgbClr val="FDFDFC"/>
                </a:solidFill>
                <a:latin typeface="Gotham"/>
              </a:rPr>
              <a:t> after promotion </a:t>
            </a:r>
          </a:p>
          <a:p>
            <a:pPr algn="just" marL="539749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DFDFC"/>
                </a:solidFill>
                <a:latin typeface="Gotham"/>
              </a:rPr>
              <a:t>Atliq Farm Chakki Atta</a:t>
            </a:r>
            <a:r>
              <a:rPr lang="en-US" sz="2499" strike="noStrike" u="none">
                <a:solidFill>
                  <a:srgbClr val="A1D783"/>
                </a:solidFill>
                <a:latin typeface="Gotham"/>
              </a:rPr>
              <a:t> </a:t>
            </a:r>
            <a:r>
              <a:rPr lang="en-US" sz="2499" strike="noStrike" u="none">
                <a:solidFill>
                  <a:srgbClr val="FDFDFC"/>
                </a:solidFill>
                <a:latin typeface="Gotham"/>
              </a:rPr>
              <a:t>was the top product sold with isu of 118k units</a:t>
            </a:r>
          </a:p>
          <a:p>
            <a:pPr algn="just" marL="539749" indent="-269875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3131"/>
                </a:solidFill>
                <a:latin typeface="Gotham"/>
              </a:rPr>
              <a:t>Home Care</a:t>
            </a:r>
            <a:r>
              <a:rPr lang="en-US" sz="2499" strike="noStrike" u="none">
                <a:solidFill>
                  <a:srgbClr val="FDFDFC"/>
                </a:solidFill>
                <a:latin typeface="Gotham"/>
              </a:rPr>
              <a:t>  was the </a:t>
            </a:r>
            <a:r>
              <a:rPr lang="en-US" sz="2499" strike="noStrike" u="none">
                <a:solidFill>
                  <a:srgbClr val="FF3131"/>
                </a:solidFill>
                <a:latin typeface="Gotham"/>
              </a:rPr>
              <a:t>lowest performing category</a:t>
            </a:r>
            <a:r>
              <a:rPr lang="en-US" sz="2499" strike="noStrike" u="none">
                <a:solidFill>
                  <a:srgbClr val="FDFDFC"/>
                </a:solidFill>
                <a:latin typeface="Gotham"/>
              </a:rPr>
              <a:t> which saw the decrease in sales of its products after promotion with </a:t>
            </a:r>
            <a:r>
              <a:rPr lang="en-US" sz="2499" strike="noStrike" u="none">
                <a:solidFill>
                  <a:srgbClr val="FF3131"/>
                </a:solidFill>
                <a:latin typeface="Gotham"/>
              </a:rPr>
              <a:t>negative isu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32" y="3496645"/>
            <a:ext cx="9116200" cy="4294117"/>
          </a:xfrm>
          <a:custGeom>
            <a:avLst/>
            <a:gdLst/>
            <a:ahLst/>
            <a:cxnLst/>
            <a:rect r="r" b="b" t="t" l="l"/>
            <a:pathLst>
              <a:path h="4294117" w="9116200">
                <a:moveTo>
                  <a:pt x="0" y="0"/>
                </a:moveTo>
                <a:lnTo>
                  <a:pt x="9116200" y="0"/>
                </a:lnTo>
                <a:lnTo>
                  <a:pt x="9116200" y="4294117"/>
                </a:lnTo>
                <a:lnTo>
                  <a:pt x="0" y="4294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10795" y="3496645"/>
            <a:ext cx="6654083" cy="4174615"/>
          </a:xfrm>
          <a:custGeom>
            <a:avLst/>
            <a:gdLst/>
            <a:ahLst/>
            <a:cxnLst/>
            <a:rect r="r" b="b" t="t" l="l"/>
            <a:pathLst>
              <a:path h="4174615" w="6654083">
                <a:moveTo>
                  <a:pt x="0" y="0"/>
                </a:moveTo>
                <a:lnTo>
                  <a:pt x="6654083" y="0"/>
                </a:lnTo>
                <a:lnTo>
                  <a:pt x="6654083" y="4174614"/>
                </a:lnTo>
                <a:lnTo>
                  <a:pt x="0" y="417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4278" y="923925"/>
            <a:ext cx="16230600" cy="5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Gotham"/>
              </a:rPr>
              <a:t>2) </a:t>
            </a:r>
            <a:r>
              <a:rPr lang="en-US" sz="2899" strike="noStrike" u="none">
                <a:solidFill>
                  <a:srgbClr val="FFFFFF"/>
                </a:solidFill>
                <a:latin typeface="Gotham"/>
              </a:rPr>
              <a:t>Are there any products that respond expectionally well or poorly to promotions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65445" y="737212"/>
            <a:ext cx="157111" cy="6172200"/>
          </a:xfrm>
          <a:custGeom>
            <a:avLst/>
            <a:gdLst/>
            <a:ahLst/>
            <a:cxnLst/>
            <a:rect r="r" b="b" t="t" l="l"/>
            <a:pathLst>
              <a:path h="6172200" w="157111">
                <a:moveTo>
                  <a:pt x="0" y="0"/>
                </a:moveTo>
                <a:lnTo>
                  <a:pt x="157110" y="0"/>
                </a:lnTo>
                <a:lnTo>
                  <a:pt x="15711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279" y="2847397"/>
            <a:ext cx="7435912" cy="1493155"/>
          </a:xfrm>
          <a:custGeom>
            <a:avLst/>
            <a:gdLst/>
            <a:ahLst/>
            <a:cxnLst/>
            <a:rect r="r" b="b" t="t" l="l"/>
            <a:pathLst>
              <a:path h="1493155" w="7435912">
                <a:moveTo>
                  <a:pt x="0" y="0"/>
                </a:moveTo>
                <a:lnTo>
                  <a:pt x="7435912" y="0"/>
                </a:lnTo>
                <a:lnTo>
                  <a:pt x="7435912" y="1493155"/>
                </a:lnTo>
                <a:lnTo>
                  <a:pt x="0" y="1493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34379" y="2847397"/>
            <a:ext cx="7960246" cy="1465169"/>
          </a:xfrm>
          <a:custGeom>
            <a:avLst/>
            <a:gdLst/>
            <a:ahLst/>
            <a:cxnLst/>
            <a:rect r="r" b="b" t="t" l="l"/>
            <a:pathLst>
              <a:path h="1465169" w="7960246">
                <a:moveTo>
                  <a:pt x="0" y="0"/>
                </a:moveTo>
                <a:lnTo>
                  <a:pt x="7960246" y="0"/>
                </a:lnTo>
                <a:lnTo>
                  <a:pt x="7960246" y="1465169"/>
                </a:lnTo>
                <a:lnTo>
                  <a:pt x="0" y="1465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1684" y="1221412"/>
            <a:ext cx="5211417" cy="53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 strike="noStrike" u="none">
                <a:solidFill>
                  <a:srgbClr val="A1D783"/>
                </a:solidFill>
                <a:latin typeface="Gotham"/>
              </a:rPr>
              <a:t>Top Products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70690" y="1221412"/>
            <a:ext cx="5211417" cy="53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 strike="noStrike" u="none">
                <a:solidFill>
                  <a:srgbClr val="FF3131"/>
                </a:solidFill>
                <a:latin typeface="Gotham"/>
              </a:rPr>
              <a:t>Bottom Products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065445" y="2518403"/>
            <a:ext cx="157111" cy="6172200"/>
          </a:xfrm>
          <a:custGeom>
            <a:avLst/>
            <a:gdLst/>
            <a:ahLst/>
            <a:cxnLst/>
            <a:rect r="r" b="b" t="t" l="l"/>
            <a:pathLst>
              <a:path h="6172200" w="157111">
                <a:moveTo>
                  <a:pt x="0" y="0"/>
                </a:moveTo>
                <a:lnTo>
                  <a:pt x="157110" y="0"/>
                </a:lnTo>
                <a:lnTo>
                  <a:pt x="15711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81904" y="6016993"/>
            <a:ext cx="8265195" cy="236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37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Atliq_Fusion_Container_Set_of_3 and Atliq_Scrub_Sponge_For_Dishwash experienced declines in sales after the promotion, indicating that the promotional offers may have been less appealing to customers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2165" y="6016993"/>
            <a:ext cx="7434026" cy="236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2499" strike="noStrike" u="none">
                <a:solidFill>
                  <a:srgbClr val="FFFFFF"/>
                </a:solidFill>
                <a:latin typeface="Gotham"/>
              </a:rPr>
              <a:t>Atliq_waterproof_Immersion_Rod and Atliq_High_Glo_15W_LED_Bulb experienced remarkable sales increases post-promotion, indicating strong customer response to promotional offers.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5376" y="2028079"/>
            <a:ext cx="7420789" cy="4881580"/>
          </a:xfrm>
          <a:custGeom>
            <a:avLst/>
            <a:gdLst/>
            <a:ahLst/>
            <a:cxnLst/>
            <a:rect r="r" b="b" t="t" l="l"/>
            <a:pathLst>
              <a:path h="4881580" w="7420789">
                <a:moveTo>
                  <a:pt x="0" y="0"/>
                </a:moveTo>
                <a:lnTo>
                  <a:pt x="7420789" y="0"/>
                </a:lnTo>
                <a:lnTo>
                  <a:pt x="7420789" y="4881580"/>
                </a:lnTo>
                <a:lnTo>
                  <a:pt x="0" y="4881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45552" y="2405833"/>
            <a:ext cx="7468300" cy="4126072"/>
          </a:xfrm>
          <a:custGeom>
            <a:avLst/>
            <a:gdLst/>
            <a:ahLst/>
            <a:cxnLst/>
            <a:rect r="r" b="b" t="t" l="l"/>
            <a:pathLst>
              <a:path h="4126072" w="7468300">
                <a:moveTo>
                  <a:pt x="0" y="0"/>
                </a:moveTo>
                <a:lnTo>
                  <a:pt x="7468300" y="0"/>
                </a:lnTo>
                <a:lnTo>
                  <a:pt x="7468300" y="4126072"/>
                </a:lnTo>
                <a:lnTo>
                  <a:pt x="0" y="4126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06658"/>
            <a:ext cx="16230600" cy="53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Gotham"/>
              </a:rPr>
              <a:t>3) </a:t>
            </a:r>
            <a:r>
              <a:rPr lang="en-US" sz="2899" strike="noStrike" u="none">
                <a:solidFill>
                  <a:srgbClr val="FFFFFF"/>
                </a:solidFill>
                <a:latin typeface="Gotham"/>
              </a:rPr>
              <a:t>What is the correlation between product category and promotion type effectivness 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4076897" y="7691771"/>
            <a:ext cx="10134206" cy="2253015"/>
          </a:xfrm>
          <a:custGeom>
            <a:avLst/>
            <a:gdLst/>
            <a:ahLst/>
            <a:cxnLst/>
            <a:rect r="r" b="b" t="t" l="l"/>
            <a:pathLst>
              <a:path h="2253015" w="10134206">
                <a:moveTo>
                  <a:pt x="10134206" y="0"/>
                </a:moveTo>
                <a:lnTo>
                  <a:pt x="0" y="0"/>
                </a:lnTo>
                <a:lnTo>
                  <a:pt x="0" y="2253015"/>
                </a:lnTo>
                <a:lnTo>
                  <a:pt x="10134206" y="2253015"/>
                </a:lnTo>
                <a:lnTo>
                  <a:pt x="10134206" y="0"/>
                </a:lnTo>
                <a:close/>
              </a:path>
            </a:pathLst>
          </a:custGeom>
          <a:blipFill>
            <a:blip r:embed="rId5"/>
            <a:stretch>
              <a:fillRect l="-74196" t="-387092" r="-8118" b="-5927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9750" y="8030123"/>
            <a:ext cx="9688499" cy="150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9252" indent="-214626" lvl="1">
              <a:lnSpc>
                <a:spcPts val="3022"/>
              </a:lnSpc>
              <a:buFont typeface="Arial"/>
              <a:buChar char="•"/>
            </a:pPr>
            <a:r>
              <a:rPr lang="en-US" sz="1988">
                <a:solidFill>
                  <a:srgbClr val="FFFFFF"/>
                </a:solidFill>
                <a:latin typeface="Gotham"/>
              </a:rPr>
              <a:t>“BOGOF” and “500 Cashback” shows positive relation with all categories</a:t>
            </a:r>
            <a:r>
              <a:rPr lang="en-US" sz="1988">
                <a:solidFill>
                  <a:srgbClr val="FFFFFF"/>
                </a:solidFill>
                <a:latin typeface="Gotham"/>
              </a:rPr>
              <a:t> </a:t>
            </a:r>
          </a:p>
          <a:p>
            <a:pPr algn="just" marL="429252" indent="-214626" lvl="1">
              <a:lnSpc>
                <a:spcPts val="3022"/>
              </a:lnSpc>
              <a:buFont typeface="Arial"/>
              <a:buChar char="•"/>
            </a:pPr>
            <a:r>
              <a:rPr lang="en-US" sz="1988">
                <a:solidFill>
                  <a:srgbClr val="FFFFFF"/>
                </a:solidFill>
                <a:latin typeface="Gotham"/>
              </a:rPr>
              <a:t>“50% off” &amp; “35% off” are not performing well and shows negative IR </a:t>
            </a:r>
          </a:p>
          <a:p>
            <a:pPr algn="just" marL="429252" indent="-214626" lvl="1">
              <a:lnSpc>
                <a:spcPts val="3022"/>
              </a:lnSpc>
              <a:buFont typeface="Arial"/>
              <a:buChar char="•"/>
            </a:pPr>
            <a:r>
              <a:rPr lang="en-US" sz="1988">
                <a:solidFill>
                  <a:srgbClr val="FFFFFF"/>
                </a:solidFill>
                <a:latin typeface="Gotham"/>
              </a:rPr>
              <a:t>Promotion “25 % Off” has negative correlation with every category it show loss in both sales and revenue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0615">
            <a:off x="6318849" y="7077919"/>
            <a:ext cx="5650302" cy="1779845"/>
          </a:xfrm>
          <a:custGeom>
            <a:avLst/>
            <a:gdLst/>
            <a:ahLst/>
            <a:cxnLst/>
            <a:rect r="r" b="b" t="t" l="l"/>
            <a:pathLst>
              <a:path h="1779845" w="5650302">
                <a:moveTo>
                  <a:pt x="0" y="0"/>
                </a:moveTo>
                <a:lnTo>
                  <a:pt x="5650302" y="0"/>
                </a:lnTo>
                <a:lnTo>
                  <a:pt x="5650302" y="1779845"/>
                </a:lnTo>
                <a:lnTo>
                  <a:pt x="0" y="1779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54476" y="3378845"/>
            <a:ext cx="6979047" cy="400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4959"/>
              </a:lnSpc>
            </a:pPr>
            <a:r>
              <a:rPr lang="en-US" sz="16999" spc="84">
                <a:solidFill>
                  <a:srgbClr val="FFFFFF"/>
                </a:solidFill>
                <a:latin typeface="Bobby Jones Soft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875829">
            <a:off x="12290109" y="2511446"/>
            <a:ext cx="1813808" cy="1652214"/>
          </a:xfrm>
          <a:custGeom>
            <a:avLst/>
            <a:gdLst/>
            <a:ahLst/>
            <a:cxnLst/>
            <a:rect r="r" b="b" t="t" l="l"/>
            <a:pathLst>
              <a:path h="1652214" w="1813808">
                <a:moveTo>
                  <a:pt x="0" y="0"/>
                </a:moveTo>
                <a:lnTo>
                  <a:pt x="1813808" y="0"/>
                </a:lnTo>
                <a:lnTo>
                  <a:pt x="1813808" y="1652214"/>
                </a:lnTo>
                <a:lnTo>
                  <a:pt x="0" y="165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99708">
            <a:off x="4332944" y="5844266"/>
            <a:ext cx="1829200" cy="1666235"/>
          </a:xfrm>
          <a:custGeom>
            <a:avLst/>
            <a:gdLst/>
            <a:ahLst/>
            <a:cxnLst/>
            <a:rect r="r" b="b" t="t" l="l"/>
            <a:pathLst>
              <a:path h="1666235" w="1829200">
                <a:moveTo>
                  <a:pt x="0" y="0"/>
                </a:moveTo>
                <a:lnTo>
                  <a:pt x="1829200" y="0"/>
                </a:lnTo>
                <a:lnTo>
                  <a:pt x="1829200" y="1666235"/>
                </a:lnTo>
                <a:lnTo>
                  <a:pt x="0" y="1666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34826" y="2977569"/>
            <a:ext cx="11879742" cy="4603400"/>
          </a:xfrm>
          <a:custGeom>
            <a:avLst/>
            <a:gdLst/>
            <a:ahLst/>
            <a:cxnLst/>
            <a:rect r="r" b="b" t="t" l="l"/>
            <a:pathLst>
              <a:path h="4603400" w="11879742">
                <a:moveTo>
                  <a:pt x="0" y="0"/>
                </a:moveTo>
                <a:lnTo>
                  <a:pt x="11879742" y="0"/>
                </a:lnTo>
                <a:lnTo>
                  <a:pt x="11879742" y="4603400"/>
                </a:lnTo>
                <a:lnTo>
                  <a:pt x="0" y="4603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5155" y="8940259"/>
            <a:ext cx="1210535" cy="636081"/>
          </a:xfrm>
          <a:custGeom>
            <a:avLst/>
            <a:gdLst/>
            <a:ahLst/>
            <a:cxnLst/>
            <a:rect r="r" b="b" t="t" l="l"/>
            <a:pathLst>
              <a:path h="636081" w="1210535">
                <a:moveTo>
                  <a:pt x="0" y="0"/>
                </a:moveTo>
                <a:lnTo>
                  <a:pt x="1210534" y="0"/>
                </a:lnTo>
                <a:lnTo>
                  <a:pt x="1210534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94526" y="9071245"/>
            <a:ext cx="1692465" cy="556975"/>
          </a:xfrm>
          <a:custGeom>
            <a:avLst/>
            <a:gdLst/>
            <a:ahLst/>
            <a:cxnLst/>
            <a:rect r="r" b="b" t="t" l="l"/>
            <a:pathLst>
              <a:path h="556975" w="1692465">
                <a:moveTo>
                  <a:pt x="0" y="0"/>
                </a:moveTo>
                <a:lnTo>
                  <a:pt x="1692465" y="0"/>
                </a:lnTo>
                <a:lnTo>
                  <a:pt x="1692465" y="556975"/>
                </a:lnTo>
                <a:lnTo>
                  <a:pt x="0" y="556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41512" y="1377669"/>
            <a:ext cx="5604976" cy="64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4800" spc="24">
                <a:solidFill>
                  <a:srgbClr val="FF914D"/>
                </a:solidFill>
                <a:latin typeface="Bobby Jones Soft"/>
              </a:rPr>
              <a:t>Er -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047" y="3513034"/>
            <a:ext cx="4670761" cy="344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1"/>
              </a:lnSpc>
            </a:pPr>
            <a:r>
              <a:rPr lang="en-US" sz="2599">
                <a:solidFill>
                  <a:srgbClr val="FF914D"/>
                </a:solidFill>
                <a:latin typeface="Gotham"/>
              </a:rPr>
              <a:t>dimension table </a:t>
            </a:r>
            <a:r>
              <a:rPr lang="en-US" sz="2599">
                <a:solidFill>
                  <a:srgbClr val="FFFFFF"/>
                </a:solidFill>
                <a:latin typeface="Gotham"/>
              </a:rPr>
              <a:t>:</a:t>
            </a:r>
          </a:p>
          <a:p>
            <a:pPr>
              <a:lnSpc>
                <a:spcPts val="3951"/>
              </a:lnSpc>
            </a:pPr>
            <a:r>
              <a:rPr lang="en-US" sz="2599">
                <a:solidFill>
                  <a:srgbClr val="FFFFFF"/>
                </a:solidFill>
                <a:latin typeface="Gotham"/>
              </a:rPr>
              <a:t>1) dim_product</a:t>
            </a:r>
          </a:p>
          <a:p>
            <a:pPr>
              <a:lnSpc>
                <a:spcPts val="3951"/>
              </a:lnSpc>
            </a:pPr>
            <a:r>
              <a:rPr lang="en-US" sz="2599">
                <a:solidFill>
                  <a:srgbClr val="FFFFFF"/>
                </a:solidFill>
                <a:latin typeface="Gotham"/>
              </a:rPr>
              <a:t>2) dim_stores</a:t>
            </a:r>
          </a:p>
          <a:p>
            <a:pPr>
              <a:lnSpc>
                <a:spcPts val="3951"/>
              </a:lnSpc>
            </a:pPr>
            <a:r>
              <a:rPr lang="en-US" sz="2599">
                <a:solidFill>
                  <a:srgbClr val="FFFFFF"/>
                </a:solidFill>
                <a:latin typeface="Gotham"/>
              </a:rPr>
              <a:t>3) dim_campaigns</a:t>
            </a:r>
          </a:p>
          <a:p>
            <a:pPr>
              <a:lnSpc>
                <a:spcPts val="3951"/>
              </a:lnSpc>
            </a:pPr>
          </a:p>
          <a:p>
            <a:pPr>
              <a:lnSpc>
                <a:spcPts val="3951"/>
              </a:lnSpc>
            </a:pPr>
            <a:r>
              <a:rPr lang="en-US" sz="2599">
                <a:solidFill>
                  <a:srgbClr val="FF914D"/>
                </a:solidFill>
                <a:latin typeface="Gotham"/>
              </a:rPr>
              <a:t>fact_table </a:t>
            </a:r>
            <a:r>
              <a:rPr lang="en-US" sz="2599">
                <a:solidFill>
                  <a:srgbClr val="FFFFFF"/>
                </a:solidFill>
                <a:latin typeface="Gotham"/>
              </a:rPr>
              <a:t>:</a:t>
            </a:r>
          </a:p>
          <a:p>
            <a:pPr algn="l" marL="0" indent="0" lvl="0">
              <a:lnSpc>
                <a:spcPts val="3951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Gotham"/>
              </a:rPr>
              <a:t>1) fact_events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24907" y="9111606"/>
            <a:ext cx="4670761" cy="47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51"/>
              </a:lnSpc>
              <a:spcBef>
                <a:spcPct val="0"/>
              </a:spcBef>
            </a:pPr>
            <a:r>
              <a:rPr lang="en-US" sz="2599">
                <a:solidFill>
                  <a:srgbClr val="FF914D"/>
                </a:solidFill>
                <a:latin typeface="Gotham"/>
              </a:rPr>
              <a:t>tools used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38602" y="4670425"/>
            <a:ext cx="661079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sz="8000" spc="40">
                <a:solidFill>
                  <a:srgbClr val="FF914D"/>
                </a:solidFill>
                <a:latin typeface="Bobby Jones Soft"/>
              </a:rPr>
              <a:t>ADhoc Insights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07714" y="5055088"/>
            <a:ext cx="7985495" cy="1586034"/>
          </a:xfrm>
          <a:custGeom>
            <a:avLst/>
            <a:gdLst/>
            <a:ahLst/>
            <a:cxnLst/>
            <a:rect r="r" b="b" t="t" l="l"/>
            <a:pathLst>
              <a:path h="1586034" w="7985495">
                <a:moveTo>
                  <a:pt x="0" y="0"/>
                </a:moveTo>
                <a:lnTo>
                  <a:pt x="7985494" y="0"/>
                </a:lnTo>
                <a:lnTo>
                  <a:pt x="7985494" y="1586033"/>
                </a:lnTo>
                <a:lnTo>
                  <a:pt x="0" y="158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986" y="3718221"/>
            <a:ext cx="7938656" cy="4259767"/>
          </a:xfrm>
          <a:custGeom>
            <a:avLst/>
            <a:gdLst/>
            <a:ahLst/>
            <a:cxnLst/>
            <a:rect r="r" b="b" t="t" l="l"/>
            <a:pathLst>
              <a:path h="4259767" w="7938656">
                <a:moveTo>
                  <a:pt x="0" y="0"/>
                </a:moveTo>
                <a:lnTo>
                  <a:pt x="7938656" y="0"/>
                </a:lnTo>
                <a:lnTo>
                  <a:pt x="7938656" y="4259767"/>
                </a:lnTo>
                <a:lnTo>
                  <a:pt x="0" y="425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9889" y="3552636"/>
            <a:ext cx="1956936" cy="699605"/>
          </a:xfrm>
          <a:custGeom>
            <a:avLst/>
            <a:gdLst/>
            <a:ahLst/>
            <a:cxnLst/>
            <a:rect r="r" b="b" t="t" l="l"/>
            <a:pathLst>
              <a:path h="699605" w="1956936">
                <a:moveTo>
                  <a:pt x="0" y="0"/>
                </a:moveTo>
                <a:lnTo>
                  <a:pt x="1956936" y="0"/>
                </a:lnTo>
                <a:lnTo>
                  <a:pt x="1956936" y="699604"/>
                </a:lnTo>
                <a:lnTo>
                  <a:pt x="0" y="699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76983" y="684878"/>
            <a:ext cx="13734033" cy="104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Gotham"/>
              </a:rPr>
              <a:t>1 ) </a:t>
            </a:r>
            <a:r>
              <a:rPr lang="en-US" sz="2799" strike="noStrike" u="none">
                <a:solidFill>
                  <a:srgbClr val="FFFFFF"/>
                </a:solidFill>
                <a:latin typeface="Gotham"/>
              </a:rPr>
              <a:t>Provide a list of products with a base price greater than 500 </a:t>
            </a:r>
          </a:p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Gotham"/>
              </a:rPr>
              <a:t>and that are  featured in promo type of 'BOGOF'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11938" y="3544007"/>
            <a:ext cx="4587516" cy="3198987"/>
          </a:xfrm>
          <a:custGeom>
            <a:avLst/>
            <a:gdLst/>
            <a:ahLst/>
            <a:cxnLst/>
            <a:rect r="r" b="b" t="t" l="l"/>
            <a:pathLst>
              <a:path h="3198987" w="4587516">
                <a:moveTo>
                  <a:pt x="0" y="0"/>
                </a:moveTo>
                <a:lnTo>
                  <a:pt x="4587516" y="0"/>
                </a:lnTo>
                <a:lnTo>
                  <a:pt x="4587516" y="3198986"/>
                </a:lnTo>
                <a:lnTo>
                  <a:pt x="0" y="319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29450" y="3266884"/>
            <a:ext cx="3476110" cy="3476110"/>
          </a:xfrm>
          <a:custGeom>
            <a:avLst/>
            <a:gdLst/>
            <a:ahLst/>
            <a:cxnLst/>
            <a:rect r="r" b="b" t="t" l="l"/>
            <a:pathLst>
              <a:path h="3476110" w="3476110">
                <a:moveTo>
                  <a:pt x="0" y="0"/>
                </a:moveTo>
                <a:lnTo>
                  <a:pt x="3476109" y="0"/>
                </a:lnTo>
                <a:lnTo>
                  <a:pt x="3476109" y="3476109"/>
                </a:lnTo>
                <a:lnTo>
                  <a:pt x="0" y="3476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1230" y="1890803"/>
            <a:ext cx="599254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spc="202">
                <a:solidFill>
                  <a:srgbClr val="FFFFFF"/>
                </a:solidFill>
                <a:latin typeface="Aileron Bold"/>
              </a:rPr>
              <a:t>ATLIQ_DOUBLE_BEDSHEET_SET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2852" y="1890803"/>
            <a:ext cx="740568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spc="202">
                <a:solidFill>
                  <a:srgbClr val="FFFFFF"/>
                </a:solidFill>
                <a:latin typeface="Aileron Bold"/>
              </a:rPr>
              <a:t>ATLIQ_WATERPROOF_IMMERSION_ROD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67719" y="7407694"/>
            <a:ext cx="211468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95">
                <a:solidFill>
                  <a:srgbClr val="FFFFFF"/>
                </a:solidFill>
                <a:latin typeface="Aileron Bold"/>
              </a:rPr>
              <a:t>BASE PRICE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48355" y="7407694"/>
            <a:ext cx="211468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195">
                <a:solidFill>
                  <a:srgbClr val="FFFFFF"/>
                </a:solidFill>
                <a:latin typeface="Aileron Bold"/>
              </a:rPr>
              <a:t>BASE PRICE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77260" y="8140964"/>
            <a:ext cx="2205141" cy="48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0"/>
              </a:lnSpc>
            </a:pPr>
            <a:r>
              <a:rPr lang="en-US" sz="2921">
                <a:solidFill>
                  <a:srgbClr val="FFDE59"/>
                </a:solidFill>
                <a:latin typeface="Canva Sans Bold"/>
              </a:rPr>
              <a:t>1190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8355" y="8140964"/>
            <a:ext cx="2205141" cy="48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0"/>
              </a:lnSpc>
            </a:pPr>
            <a:r>
              <a:rPr lang="en-US" sz="2921">
                <a:solidFill>
                  <a:srgbClr val="FFDE59"/>
                </a:solidFill>
                <a:latin typeface="Canva Sans Bold"/>
              </a:rPr>
              <a:t>1020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24706" y="3405034"/>
            <a:ext cx="4075371" cy="5062040"/>
          </a:xfrm>
          <a:custGeom>
            <a:avLst/>
            <a:gdLst/>
            <a:ahLst/>
            <a:cxnLst/>
            <a:rect r="r" b="b" t="t" l="l"/>
            <a:pathLst>
              <a:path h="5062040" w="4075371">
                <a:moveTo>
                  <a:pt x="0" y="0"/>
                </a:moveTo>
                <a:lnTo>
                  <a:pt x="4075372" y="0"/>
                </a:lnTo>
                <a:lnTo>
                  <a:pt x="4075372" y="5062040"/>
                </a:lnTo>
                <a:lnTo>
                  <a:pt x="0" y="506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83448" y="4108264"/>
            <a:ext cx="5470130" cy="3405930"/>
          </a:xfrm>
          <a:custGeom>
            <a:avLst/>
            <a:gdLst/>
            <a:ahLst/>
            <a:cxnLst/>
            <a:rect r="r" b="b" t="t" l="l"/>
            <a:pathLst>
              <a:path h="3405930" w="5470130">
                <a:moveTo>
                  <a:pt x="0" y="0"/>
                </a:moveTo>
                <a:lnTo>
                  <a:pt x="5470130" y="0"/>
                </a:lnTo>
                <a:lnTo>
                  <a:pt x="5470130" y="3405930"/>
                </a:lnTo>
                <a:lnTo>
                  <a:pt x="0" y="3405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57639"/>
            <a:ext cx="16114325" cy="51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Gotham"/>
              </a:rPr>
              <a:t>2) </a:t>
            </a:r>
            <a:r>
              <a:rPr lang="en-US" sz="2799" strike="noStrike" u="none">
                <a:solidFill>
                  <a:srgbClr val="FFFFFF"/>
                </a:solidFill>
                <a:latin typeface="Gotham"/>
              </a:rPr>
              <a:t>Generate a report that provides an overview of the number of stores in each city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569050" y="3758462"/>
            <a:ext cx="1956936" cy="699605"/>
          </a:xfrm>
          <a:custGeom>
            <a:avLst/>
            <a:gdLst/>
            <a:ahLst/>
            <a:cxnLst/>
            <a:rect r="r" b="b" t="t" l="l"/>
            <a:pathLst>
              <a:path h="699605" w="1956936">
                <a:moveTo>
                  <a:pt x="0" y="0"/>
                </a:moveTo>
                <a:lnTo>
                  <a:pt x="1956936" y="0"/>
                </a:lnTo>
                <a:lnTo>
                  <a:pt x="1956936" y="699604"/>
                </a:lnTo>
                <a:lnTo>
                  <a:pt x="0" y="699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5995" y="115648"/>
            <a:ext cx="13856336" cy="777048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3976214" y="1270343"/>
            <a:ext cx="3283086" cy="4202217"/>
          </a:xfrm>
          <a:custGeom>
            <a:avLst/>
            <a:gdLst/>
            <a:ahLst/>
            <a:cxnLst/>
            <a:rect r="r" b="b" t="t" l="l"/>
            <a:pathLst>
              <a:path h="4202217" w="3283086">
                <a:moveTo>
                  <a:pt x="0" y="0"/>
                </a:moveTo>
                <a:lnTo>
                  <a:pt x="3283086" y="0"/>
                </a:lnTo>
                <a:lnTo>
                  <a:pt x="3283086" y="4202217"/>
                </a:lnTo>
                <a:lnTo>
                  <a:pt x="0" y="420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3" t="0" r="-152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75146" y="1971557"/>
            <a:ext cx="2489098" cy="631609"/>
          </a:xfrm>
          <a:custGeom>
            <a:avLst/>
            <a:gdLst/>
            <a:ahLst/>
            <a:cxnLst/>
            <a:rect r="r" b="b" t="t" l="l"/>
            <a:pathLst>
              <a:path h="631609" w="2489098">
                <a:moveTo>
                  <a:pt x="0" y="0"/>
                </a:moveTo>
                <a:lnTo>
                  <a:pt x="2489098" y="0"/>
                </a:lnTo>
                <a:lnTo>
                  <a:pt x="2489098" y="631608"/>
                </a:lnTo>
                <a:lnTo>
                  <a:pt x="0" y="631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004122"/>
            <a:ext cx="17891015" cy="97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951"/>
              </a:lnSpc>
              <a:buFont typeface="Arial"/>
              <a:buChar char="•"/>
            </a:pPr>
            <a:r>
              <a:rPr lang="en-US" sz="2599" strike="noStrike" u="none">
                <a:solidFill>
                  <a:srgbClr val="FFFFFF"/>
                </a:solidFill>
                <a:latin typeface="Gotham"/>
              </a:rPr>
              <a:t>Chennai and Hyderabad have 8 and 7 stores, respectively, behind Bangaluru's 10 stores</a:t>
            </a:r>
          </a:p>
          <a:p>
            <a:pPr marL="561339" indent="-280669" lvl="1">
              <a:lnSpc>
                <a:spcPts val="3951"/>
              </a:lnSpc>
              <a:buFont typeface="Arial"/>
              <a:buChar char="•"/>
            </a:pPr>
            <a:r>
              <a:rPr lang="en-US" sz="2599" strike="noStrike" u="none">
                <a:solidFill>
                  <a:srgbClr val="FFFFFF"/>
                </a:solidFill>
                <a:latin typeface="Gotham"/>
              </a:rPr>
              <a:t>The lowest number of stores can be found in Trivandrum and Vijaywada with each having two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DAFx4HnUBPk</dc:identifier>
  <dcterms:modified xsi:type="dcterms:W3CDTF">2011-08-01T06:04:30Z</dcterms:modified>
  <cp:revision>1</cp:revision>
  <dc:title>Research Proposal Business Presentation in Dark Green Green White Abstract Tech Style</dc:title>
</cp:coreProperties>
</file>